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76" r:id="rId1"/>
  </p:sldMasterIdLst>
  <p:notesMasterIdLst>
    <p:notesMasterId r:id="rId24"/>
  </p:notesMasterIdLst>
  <p:handoutMasterIdLst>
    <p:handoutMasterId r:id="rId25"/>
  </p:handoutMasterIdLst>
  <p:sldIdLst>
    <p:sldId id="880" r:id="rId2"/>
    <p:sldId id="881" r:id="rId3"/>
    <p:sldId id="882" r:id="rId4"/>
    <p:sldId id="883" r:id="rId5"/>
    <p:sldId id="884" r:id="rId6"/>
    <p:sldId id="885" r:id="rId7"/>
    <p:sldId id="909" r:id="rId8"/>
    <p:sldId id="889" r:id="rId9"/>
    <p:sldId id="890" r:id="rId10"/>
    <p:sldId id="893" r:id="rId11"/>
    <p:sldId id="894" r:id="rId12"/>
    <p:sldId id="892" r:id="rId13"/>
    <p:sldId id="900" r:id="rId14"/>
    <p:sldId id="901" r:id="rId15"/>
    <p:sldId id="895" r:id="rId16"/>
    <p:sldId id="896" r:id="rId17"/>
    <p:sldId id="897" r:id="rId18"/>
    <p:sldId id="903" r:id="rId19"/>
    <p:sldId id="910" r:id="rId20"/>
    <p:sldId id="907" r:id="rId21"/>
    <p:sldId id="911" r:id="rId22"/>
    <p:sldId id="908" r:id="rId23"/>
  </p:sldIdLst>
  <p:sldSz cx="9144000" cy="6858000" type="screen4x3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07"/>
    <a:srgbClr val="72AD46"/>
    <a:srgbClr val="FFCC66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1561" autoAdjust="0"/>
  </p:normalViewPr>
  <p:slideViewPr>
    <p:cSldViewPr showGuides="1">
      <p:cViewPr varScale="1">
        <p:scale>
          <a:sx n="102" d="100"/>
          <a:sy n="102" d="100"/>
        </p:scale>
        <p:origin x="57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1470" y="-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7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7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3D0724DF-0F79-4416-8073-739EC4715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89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20" y="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10"/>
            <a:ext cx="4984962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20" y="9431815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4" rIns="91426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Geneva" pitchFamily="-112" charset="0"/>
                <a:cs typeface="Geneva" pitchFamily="-112" charset="0"/>
              </a:defRPr>
            </a:lvl1pPr>
          </a:lstStyle>
          <a:p>
            <a:pPr>
              <a:defRPr/>
            </a:pPr>
            <a:fld id="{EBEF1CDD-4330-462E-8EFC-7F69CCB2BD2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28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Geneva" pitchFamily="-112" charset="0"/>
        <a:cs typeface="Geneva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840" indent="-285708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2830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599962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095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fld id="{1EFB08AE-F3C8-44FF-B6FE-F8BE53F521C8}" type="slidenum">
              <a:rPr lang="de-DE" sz="1200"/>
              <a:pPr/>
              <a:t>2</a:t>
            </a:fld>
            <a:endParaRPr lang="de-DE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10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b="1" smtClean="0">
                <a:latin typeface="Arial" charset="0"/>
                <a:ea typeface="Geneva" charset="-128"/>
              </a:rPr>
              <a:t>(!) needs updating of the stats whenever giving the talk</a:t>
            </a:r>
            <a:br>
              <a:rPr lang="en-GB" b="1" smtClean="0">
                <a:latin typeface="Arial" charset="0"/>
                <a:ea typeface="Geneva" charset="-128"/>
              </a:rPr>
            </a:br>
            <a:r>
              <a:rPr lang="en-GB" b="1" smtClean="0">
                <a:latin typeface="Arial" charset="0"/>
                <a:ea typeface="Geneva" charset="-128"/>
              </a:rPr>
              <a:t>       http://www.ebi.ac.uk/intact/statisticView</a:t>
            </a:r>
          </a:p>
          <a:p>
            <a:pPr eaLnBrk="1" hangingPunct="1">
              <a:buFontTx/>
              <a:buChar char="•"/>
            </a:pPr>
            <a:endParaRPr lang="en-GB" smtClean="0">
              <a:latin typeface="Arial" charset="0"/>
              <a:ea typeface="Geneva" charset="-128"/>
            </a:endParaRPr>
          </a:p>
          <a:p>
            <a:pPr eaLnBrk="1" hangingPunct="1">
              <a:buFontTx/>
              <a:buChar char="•"/>
            </a:pPr>
            <a:r>
              <a:rPr lang="en-GB" smtClean="0">
                <a:latin typeface="Arial" charset="0"/>
                <a:ea typeface="Geneva" charset="-128"/>
              </a:rPr>
              <a:t>Goals as set in 2002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charset="0"/>
                <a:ea typeface="Geneva" charset="-128"/>
              </a:rPr>
              <a:t>How did we address them (in red)</a:t>
            </a:r>
          </a:p>
        </p:txBody>
      </p:sp>
    </p:spTree>
    <p:extLst>
      <p:ext uri="{BB962C8B-B14F-4D97-AF65-F5344CB8AC3E}">
        <p14:creationId xmlns:p14="http://schemas.microsoft.com/office/powerpoint/2010/main" val="485178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 smtClean="0">
                <a:latin typeface="Arial" pitchFamily="34" charset="0"/>
                <a:ea typeface="Geneva"/>
                <a:cs typeface="Geneva"/>
              </a:rPr>
              <a:t>This is a schema of how interaction data is stored in IntAct. Each entry in the database corresponds to a publication [A], that is, a scientific article that is curated by the IntAct team. The information in the paper is </a:t>
            </a:r>
            <a:r>
              <a:rPr lang="en-GB" dirty="0" err="1" smtClean="0">
                <a:latin typeface="Arial" pitchFamily="34" charset="0"/>
                <a:ea typeface="Geneva"/>
                <a:cs typeface="Geneva"/>
              </a:rPr>
              <a:t>analyzed</a:t>
            </a:r>
            <a:r>
              <a:rPr lang="en-GB" dirty="0" smtClean="0">
                <a:latin typeface="Arial" pitchFamily="34" charset="0"/>
                <a:ea typeface="Geneva"/>
                <a:cs typeface="Geneva"/>
              </a:rPr>
              <a:t> and those experiments that contain molecular interactions are represented in the database (experiment level, [B]). Each experiment corresponds to one or more interactions identified in the same organism using the same techniques. The interactions in each experiment are then listed in the interaction level [C], adding information such as kinetic binding parameters, if they were given by the authors. Each participant is identified using cross-references to existing resources such as </a:t>
            </a:r>
            <a:r>
              <a:rPr lang="en-GB" dirty="0" err="1" smtClean="0">
                <a:latin typeface="Arial" pitchFamily="34" charset="0"/>
                <a:ea typeface="Geneva"/>
                <a:cs typeface="Geneva"/>
              </a:rPr>
              <a:t>UniProt</a:t>
            </a:r>
            <a:r>
              <a:rPr lang="en-GB" dirty="0" smtClean="0">
                <a:latin typeface="Arial" pitchFamily="34" charset="0"/>
                <a:ea typeface="Geneva"/>
                <a:cs typeface="Geneva"/>
              </a:rPr>
              <a:t> or </a:t>
            </a:r>
            <a:r>
              <a:rPr lang="en-GB" dirty="0" err="1" smtClean="0">
                <a:latin typeface="Arial" pitchFamily="34" charset="0"/>
                <a:ea typeface="Geneva"/>
                <a:cs typeface="Geneva"/>
              </a:rPr>
              <a:t>CheBI</a:t>
            </a:r>
            <a:r>
              <a:rPr lang="en-GB" dirty="0" smtClean="0">
                <a:latin typeface="Arial" pitchFamily="34" charset="0"/>
                <a:ea typeface="Geneva"/>
                <a:cs typeface="Geneva"/>
              </a:rPr>
              <a:t>, if possible, and represented in the participant level [D]. Finally, features of each participant such as binding sites, tags, mutations affecting the interaction or post-translational modifications can be depicted in detail in the feature level [E]. 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40A0E35D-8595-4EE9-A928-14B2514A377B}" type="slidenum">
              <a:rPr lang="en-GB" sz="1200"/>
              <a:pPr/>
              <a:t>3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734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840" indent="-285708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2830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599962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095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fld id="{79731938-C8FE-4576-9E59-597814769829}" type="slidenum">
              <a:rPr lang="de-DE" sz="1200"/>
              <a:pPr/>
              <a:t>4</a:t>
            </a:fld>
            <a:endParaRPr lang="de-DE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10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smtClean="0">
                <a:latin typeface="Arial" charset="0"/>
                <a:ea typeface="Geneva" charset="-128"/>
              </a:rPr>
              <a:t>Here we can see: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charset="0"/>
                <a:ea typeface="Geneva" charset="-128"/>
              </a:rPr>
              <a:t>Primary and secondary ACs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charset="0"/>
                <a:ea typeface="Geneva" charset="-128"/>
              </a:rPr>
              <a:t>That the entry comes from SwissProt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charset="0"/>
                <a:ea typeface="Geneva" charset="-128"/>
              </a:rPr>
              <a:t>And 2 splice variants each of which have they own stable identifier and sequence</a:t>
            </a:r>
          </a:p>
          <a:p>
            <a:pPr eaLnBrk="1" hangingPunct="1">
              <a:buFontTx/>
              <a:buChar char="•"/>
            </a:pPr>
            <a:r>
              <a:rPr lang="en-GB" smtClean="0">
                <a:latin typeface="Arial" charset="0"/>
                <a:ea typeface="Geneva" charset="-128"/>
              </a:rPr>
              <a:t>Note: we annotate down to the splice variant only if it is mentioned in the paper or if we find a sequence match</a:t>
            </a:r>
            <a:br>
              <a:rPr lang="en-GB" smtClean="0">
                <a:latin typeface="Arial" charset="0"/>
                <a:ea typeface="Geneva" charset="-128"/>
              </a:rPr>
            </a:br>
            <a:r>
              <a:rPr lang="en-GB" smtClean="0">
                <a:latin typeface="Arial" charset="0"/>
                <a:ea typeface="Geneva" charset="-128"/>
              </a:rPr>
              <a:t>In some cases this allows us to say that one splice variant interact and an other one doesn’t.</a:t>
            </a:r>
            <a:endParaRPr lang="en-US" smtClean="0">
              <a:latin typeface="Arial" charset="0"/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91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B766F6-F9E4-4DF8-AD55-ACD842DB1419}" type="slidenum">
              <a:rPr lang="en-GB"/>
              <a:pPr>
                <a:defRPr/>
              </a:pPr>
              <a:t>6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52020" y="9431815"/>
            <a:ext cx="2945659" cy="49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7" tIns="46794" rIns="89987" bIns="46794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pPr algn="r"/>
            <a:fld id="{85D16AEA-4760-41D2-AA66-602D11407832}" type="slidenum">
              <a:rPr lang="en-GB" sz="1200">
                <a:solidFill>
                  <a:srgbClr val="000000"/>
                </a:solidFill>
                <a:latin typeface="Times New Roman" pitchFamily="18" charset="0"/>
              </a:rPr>
              <a:pPr algn="r"/>
              <a:t>6</a:t>
            </a:fld>
            <a:endParaRPr lang="en-GB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912653" y="744618"/>
            <a:ext cx="4972373" cy="372308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6" tIns="45714" rIns="91426" bIns="45714"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endParaRPr lang="en-US"/>
          </a:p>
        </p:txBody>
      </p:sp>
      <p:sp>
        <p:nvSpPr>
          <p:cNvPr id="43013" name="Text Box 3"/>
          <p:cNvSpPr>
            <a:spLocks noGrp="1" noChangeArrowheads="1"/>
          </p:cNvSpPr>
          <p:nvPr>
            <p:ph type="body"/>
          </p:nvPr>
        </p:nvSpPr>
        <p:spPr>
          <a:xfrm>
            <a:off x="679768" y="4715910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08" algn="l"/>
                <a:tab pos="896805" algn="l"/>
                <a:tab pos="1346000" algn="l"/>
                <a:tab pos="1795196" algn="l"/>
                <a:tab pos="2244392" algn="l"/>
                <a:tab pos="2693590" algn="l"/>
                <a:tab pos="3142784" algn="l"/>
                <a:tab pos="3591980" algn="l"/>
                <a:tab pos="4041176" algn="l"/>
                <a:tab pos="4490372" algn="l"/>
                <a:tab pos="4939568" algn="l"/>
                <a:tab pos="5388764" algn="l"/>
                <a:tab pos="5837960" algn="l"/>
                <a:tab pos="6287156" algn="l"/>
                <a:tab pos="6736352" algn="l"/>
                <a:tab pos="7185548" algn="l"/>
                <a:tab pos="7634743" algn="l"/>
                <a:tab pos="8083940" algn="l"/>
                <a:tab pos="8533136" algn="l"/>
                <a:tab pos="8982331" algn="l"/>
              </a:tabLst>
            </a:pPr>
            <a:r>
              <a:rPr lang="en-GB" dirty="0" smtClean="0">
                <a:latin typeface="Arial" charset="0"/>
                <a:ea typeface="Geneva" charset="-128"/>
              </a:rPr>
              <a:t>Tell them that we also export some data for text-miners !</a:t>
            </a:r>
          </a:p>
        </p:txBody>
      </p:sp>
    </p:spTree>
    <p:extLst>
      <p:ext uri="{BB962C8B-B14F-4D97-AF65-F5344CB8AC3E}">
        <p14:creationId xmlns:p14="http://schemas.microsoft.com/office/powerpoint/2010/main" val="18093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840" indent="-285708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2830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599962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095" indent="-228566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fld id="{B2DCDF20-B505-4B75-AA93-2097B31F4EEA}" type="slidenum">
              <a:rPr lang="de-DE" sz="1200"/>
              <a:pPr/>
              <a:t>8</a:t>
            </a:fld>
            <a:endParaRPr lang="de-DE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10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566" indent="-228566" eaLnBrk="1" hangingPunct="1">
              <a:buFontTx/>
              <a:buAutoNum type="arabicPeriod"/>
            </a:pPr>
            <a:endParaRPr lang="en-US" dirty="0" smtClean="0">
              <a:latin typeface="Arial" charset="0"/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679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Geneva"/>
              <a:cs typeface="Geneva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840" indent="-285708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2830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99962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095" indent="-228566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227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358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8491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5624" indent="-2285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fld id="{7C766F70-59D5-422F-91F8-00DB659CC22F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829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7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07 Clients\001 EMBL\001 11002 Template Issues\02 Templates processed\Logo Title Slide 0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480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5416550"/>
            <a:ext cx="2852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/>
          <p:cNvSpPr txBox="1">
            <a:spLocks noChangeArrowheads="1"/>
          </p:cNvSpPr>
          <p:nvPr userDrawn="1"/>
        </p:nvSpPr>
        <p:spPr bwMode="auto">
          <a:xfrm>
            <a:off x="6011863" y="5630863"/>
            <a:ext cx="1620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/>
              <a:t>EMBL-EBI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  <a:prstGeom prst="rect">
            <a:avLst/>
          </a:prstGeom>
        </p:spPr>
        <p:txBody>
          <a:bodyPr/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59FF832-559A-4DB6-8EC6-59851688EC95}" type="datetime1">
              <a:rPr lang="en-GB"/>
              <a:pPr>
                <a:defRPr/>
              </a:pPr>
              <a:t>25/07/2016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3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4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Network_background2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7359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2378" y="152048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9" name="TextBox 7"/>
          <p:cNvSpPr txBox="1">
            <a:spLocks noChangeArrowheads="1"/>
          </p:cNvSpPr>
          <p:nvPr userDrawn="1"/>
        </p:nvSpPr>
        <p:spPr bwMode="auto">
          <a:xfrm>
            <a:off x="7285820" y="6330416"/>
            <a:ext cx="1262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800" dirty="0"/>
              <a:t>EMBL-EBI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12188" y="6249800"/>
            <a:ext cx="512591" cy="5311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8" r:id="rId2"/>
    <p:sldLayoutId id="2147483790" r:id="rId3"/>
    <p:sldLayoutId id="2147483792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hyperlink" Target="logomotion4.ex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hyperlink" Target="logomotion4.ex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inta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www.ebi.ac.uk/Tools/webservices/psicquic/view/main.xhtml" TargetMode="External"/><Relationship Id="rId4" Type="http://schemas.openxmlformats.org/officeDocument/2006/relationships/hyperlink" Target="ftp://ftp.ebi.ac.uk/pub/databases/inta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hyperlink" Target="http://www.ebi.ac.uk/training/online/course/intact-molecular-interactions-ebi" TargetMode="Externa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niprot.org/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hyperlink" Target="logomotion4.exe" TargetMode="Externa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hyperlink" Target="http://www.ebi.ac.uk/intact" TargetMode="External"/><Relationship Id="rId5" Type="http://schemas.openxmlformats.org/officeDocument/2006/relationships/image" Target="../media/image15.jpeg"/><Relationship Id="rId4" Type="http://schemas.openxmlformats.org/officeDocument/2006/relationships/hyperlink" Target="logomotion4.ex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logomotion4.ex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</p:spPr>
        <p:txBody>
          <a:bodyPr rtlCol="0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GB" sz="3600" dirty="0" smtClean="0">
                <a:latin typeface="HelveticaNeueLT Pro 45 Lt" pitchFamily="34" charset="0"/>
                <a:cs typeface="Arial" pitchFamily="34" charset="0"/>
              </a:rPr>
              <a:t>IntAct: </a:t>
            </a:r>
            <a:br>
              <a:rPr lang="en-GB" sz="3600" dirty="0" smtClean="0">
                <a:latin typeface="HelveticaNeueLT Pro 45 Lt" pitchFamily="34" charset="0"/>
                <a:cs typeface="Arial" pitchFamily="34" charset="0"/>
              </a:rPr>
            </a:br>
            <a:r>
              <a:rPr lang="en-GB" sz="3600" dirty="0" smtClean="0">
                <a:latin typeface="HelveticaNeueLT Pro 45 Lt" pitchFamily="34" charset="0"/>
                <a:cs typeface="Arial" pitchFamily="34" charset="0"/>
              </a:rPr>
              <a:t>The molecular interactions database at the EBI</a:t>
            </a:r>
            <a:endParaRPr lang="de-DE" sz="3600" dirty="0" smtClean="0">
              <a:latin typeface="HelveticaNeueLT Pro 45 Lt" pitchFamily="34" charset="0"/>
              <a:cs typeface="Arial" pitchFamily="34" charset="0"/>
            </a:endParaRPr>
          </a:p>
        </p:txBody>
      </p:sp>
      <p:pic>
        <p:nvPicPr>
          <p:cNvPr id="5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402356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531" t="11038" r="12015" b="4853"/>
          <a:stretch/>
        </p:blipFill>
        <p:spPr>
          <a:xfrm>
            <a:off x="546958" y="980727"/>
            <a:ext cx="8123346" cy="4959517"/>
          </a:xfrm>
          <a:prstGeom prst="rect">
            <a:avLst/>
          </a:prstGeom>
        </p:spPr>
      </p:pic>
      <p:pic>
        <p:nvPicPr>
          <p:cNvPr id="11266" name="Picture 2" descr="intact-logo-medium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download formats</a:t>
            </a:r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1331640" y="2708920"/>
            <a:ext cx="1440160" cy="1728192"/>
          </a:xfrm>
          <a:prstGeom prst="roundRect">
            <a:avLst>
              <a:gd name="adj" fmla="val 16667"/>
            </a:avLst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4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Group 2"/>
          <p:cNvGrpSpPr>
            <a:grpSpLocks/>
          </p:cNvGrpSpPr>
          <p:nvPr/>
        </p:nvGrpSpPr>
        <p:grpSpPr bwMode="auto">
          <a:xfrm>
            <a:off x="4114941" y="2689446"/>
            <a:ext cx="5029059" cy="3617915"/>
            <a:chOff x="2936" y="2305"/>
            <a:chExt cx="3058" cy="2279"/>
          </a:xfrm>
        </p:grpSpPr>
        <p:sp>
          <p:nvSpPr>
            <p:cNvPr id="15481" name="Textfeld 12"/>
            <p:cNvSpPr txBox="1">
              <a:spLocks noChangeArrowheads="1"/>
            </p:cNvSpPr>
            <p:nvPr/>
          </p:nvSpPr>
          <p:spPr bwMode="auto">
            <a:xfrm>
              <a:off x="2936" y="2305"/>
              <a:ext cx="26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sz="1600" b="1" u="sng" dirty="0">
                  <a:solidFill>
                    <a:schemeClr val="accent2"/>
                  </a:solidFill>
                </a:rPr>
                <a:t>MITAB </a:t>
              </a:r>
              <a:r>
                <a:rPr lang="en-GB" sz="1600" b="1" u="sng" dirty="0" smtClean="0">
                  <a:solidFill>
                    <a:schemeClr val="accent2"/>
                  </a:solidFill>
                </a:rPr>
                <a:t>2.7 </a:t>
              </a:r>
              <a:r>
                <a:rPr lang="en-GB" sz="1600" b="1" u="sng" dirty="0">
                  <a:solidFill>
                    <a:schemeClr val="accent2"/>
                  </a:solidFill>
                </a:rPr>
                <a:t>specific columns </a:t>
              </a:r>
              <a:r>
                <a:rPr lang="en-GB" sz="1600" b="1" u="sng" dirty="0" smtClean="0">
                  <a:solidFill>
                    <a:schemeClr val="accent2"/>
                  </a:solidFill>
                </a:rPr>
                <a:t>(+27):</a:t>
              </a:r>
              <a:endParaRPr lang="en-GB" sz="1600" b="1" u="sng" dirty="0">
                <a:solidFill>
                  <a:schemeClr val="accent2"/>
                </a:solidFill>
              </a:endParaRPr>
            </a:p>
          </p:txBody>
        </p:sp>
        <p:sp>
          <p:nvSpPr>
            <p:cNvPr id="15482" name="Textfeld 13"/>
            <p:cNvSpPr txBox="1">
              <a:spLocks noChangeArrowheads="1"/>
            </p:cNvSpPr>
            <p:nvPr/>
          </p:nvSpPr>
          <p:spPr bwMode="auto">
            <a:xfrm>
              <a:off x="3041" y="2490"/>
              <a:ext cx="2953" cy="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Expansion method(s)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 smtClean="0"/>
                <a:t> Biological </a:t>
              </a:r>
              <a:r>
                <a:rPr lang="en-GB" sz="1400" dirty="0"/>
                <a:t>role(s) of </a:t>
              </a:r>
              <a:r>
                <a:rPr lang="en-GB" sz="1400" dirty="0" err="1" smtClean="0"/>
                <a:t>interactors</a:t>
              </a:r>
              <a:endParaRPr lang="en-GB" sz="1400" dirty="0" smtClean="0"/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Experimental role(s) of </a:t>
              </a:r>
              <a:r>
                <a:rPr lang="en-GB" sz="1400" dirty="0" err="1"/>
                <a:t>interactors</a:t>
              </a:r>
              <a:endParaRPr lang="en-GB" sz="1400" dirty="0"/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 smtClean="0"/>
                <a:t> Type(s</a:t>
              </a:r>
              <a:r>
                <a:rPr lang="en-GB" sz="1400" dirty="0"/>
                <a:t>) of </a:t>
              </a:r>
              <a:r>
                <a:rPr lang="en-GB" sz="1400" dirty="0" err="1"/>
                <a:t>interactors</a:t>
              </a:r>
              <a:endParaRPr lang="en-GB" sz="1400" dirty="0"/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Properties (</a:t>
              </a:r>
              <a:r>
                <a:rPr lang="en-GB" sz="1400" dirty="0" err="1"/>
                <a:t>CrossReference</a:t>
              </a:r>
              <a:r>
                <a:rPr lang="en-GB" sz="1400" dirty="0"/>
                <a:t>) of </a:t>
              </a:r>
              <a:r>
                <a:rPr lang="en-GB" sz="1400" dirty="0" err="1" smtClean="0"/>
                <a:t>interactors</a:t>
              </a:r>
              <a:r>
                <a:rPr lang="en-GB" sz="1400" dirty="0" smtClean="0"/>
                <a:t> / interaction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 smtClean="0"/>
                <a:t> Annotation(s) of </a:t>
              </a:r>
              <a:r>
                <a:rPr lang="en-GB" sz="1400" dirty="0" err="1" smtClean="0"/>
                <a:t>interactors</a:t>
              </a:r>
              <a:r>
                <a:rPr lang="en-GB" sz="1400" dirty="0" smtClean="0"/>
                <a:t> / interaction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 smtClean="0"/>
                <a:t> </a:t>
              </a:r>
              <a:r>
                <a:rPr lang="en-GB" sz="1400" dirty="0" err="1" smtClean="0"/>
                <a:t>HostOrganism</a:t>
              </a:r>
              <a:r>
                <a:rPr lang="en-GB" sz="1400" dirty="0" smtClean="0"/>
                <a:t>(s</a:t>
              </a:r>
              <a:r>
                <a:rPr lang="en-GB" sz="1400" dirty="0"/>
                <a:t>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 smtClean="0"/>
                <a:t> Parameters of interaction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smtClean="0"/>
                <a:t>Creation and update dates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smtClean="0"/>
                <a:t>Checksum(s) of </a:t>
              </a:r>
              <a:r>
                <a:rPr lang="en-GB" sz="1400" dirty="0" err="1" smtClean="0"/>
                <a:t>interactors</a:t>
              </a:r>
              <a:r>
                <a:rPr lang="en-GB" sz="1400" dirty="0" smtClean="0"/>
                <a:t> / interaction 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smtClean="0"/>
                <a:t>Negative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smtClean="0"/>
                <a:t>Feature(s) </a:t>
              </a:r>
              <a:r>
                <a:rPr lang="en-GB" sz="1400" dirty="0" err="1" smtClean="0"/>
                <a:t>interactors</a:t>
              </a:r>
              <a:endParaRPr lang="en-GB" sz="1400" dirty="0" smtClean="0"/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smtClean="0"/>
                <a:t>Stoichiometry(s) </a:t>
              </a:r>
              <a:r>
                <a:rPr lang="en-GB" sz="1400" dirty="0" err="1" smtClean="0"/>
                <a:t>interactors</a:t>
              </a:r>
              <a:endParaRPr lang="en-GB" sz="1400" dirty="0" smtClean="0"/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smtClean="0"/>
                <a:t>Participant(s) identification method(s)</a:t>
              </a:r>
              <a:endParaRPr lang="en-GB" sz="1400" dirty="0"/>
            </a:p>
          </p:txBody>
        </p:sp>
      </p:grpSp>
      <p:grpSp>
        <p:nvGrpSpPr>
          <p:cNvPr id="15476" name="Group 173"/>
          <p:cNvGrpSpPr>
            <a:grpSpLocks/>
          </p:cNvGrpSpPr>
          <p:nvPr/>
        </p:nvGrpSpPr>
        <p:grpSpPr bwMode="auto">
          <a:xfrm>
            <a:off x="77093" y="2691733"/>
            <a:ext cx="3663951" cy="3073403"/>
            <a:chOff x="576" y="2304"/>
            <a:chExt cx="2308" cy="1936"/>
          </a:xfrm>
        </p:grpSpPr>
        <p:sp>
          <p:nvSpPr>
            <p:cNvPr id="15479" name="Textfeld 10"/>
            <p:cNvSpPr txBox="1">
              <a:spLocks noChangeArrowheads="1"/>
            </p:cNvSpPr>
            <p:nvPr/>
          </p:nvSpPr>
          <p:spPr bwMode="auto">
            <a:xfrm>
              <a:off x="576" y="2304"/>
              <a:ext cx="23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sz="1600" b="1" u="sng" dirty="0">
                  <a:solidFill>
                    <a:srgbClr val="99CC00"/>
                  </a:solidFill>
                </a:rPr>
                <a:t>MITAB 2.5 Standard columns (15):</a:t>
              </a:r>
            </a:p>
          </p:txBody>
        </p:sp>
        <p:sp>
          <p:nvSpPr>
            <p:cNvPr id="15480" name="Textfeld 11"/>
            <p:cNvSpPr txBox="1">
              <a:spLocks noChangeArrowheads="1"/>
            </p:cNvSpPr>
            <p:nvPr/>
          </p:nvSpPr>
          <p:spPr bwMode="auto">
            <a:xfrm>
              <a:off x="624" y="2689"/>
              <a:ext cx="2014" cy="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100" dirty="0"/>
                <a:t> </a:t>
              </a:r>
              <a:r>
                <a:rPr lang="en-GB" sz="1400" dirty="0"/>
                <a:t>ID(s) </a:t>
              </a:r>
              <a:r>
                <a:rPr lang="en-GB" sz="1400" dirty="0" err="1"/>
                <a:t>interactor</a:t>
              </a:r>
              <a:r>
                <a:rPr lang="en-GB" sz="1400" dirty="0"/>
                <a:t> A &amp; B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Alt. ID(s) </a:t>
              </a:r>
              <a:r>
                <a:rPr lang="en-GB" sz="1400" dirty="0" err="1"/>
                <a:t>interactor</a:t>
              </a:r>
              <a:r>
                <a:rPr lang="en-GB" sz="1400" dirty="0"/>
                <a:t> A &amp; B 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Alias(</a:t>
              </a:r>
              <a:r>
                <a:rPr lang="en-GB" sz="1400" dirty="0" err="1"/>
                <a:t>es</a:t>
              </a:r>
              <a:r>
                <a:rPr lang="en-GB" sz="1400" dirty="0"/>
                <a:t>) </a:t>
              </a:r>
              <a:r>
                <a:rPr lang="en-GB" sz="1400" dirty="0" err="1"/>
                <a:t>interactor</a:t>
              </a:r>
              <a:r>
                <a:rPr lang="en-GB" sz="1400" dirty="0"/>
                <a:t> A &amp; B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Interaction detection method(s)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Publication 1st author(s)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Publication Identifier(s)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</a:t>
              </a:r>
              <a:r>
                <a:rPr lang="en-GB" sz="1400" dirty="0" err="1"/>
                <a:t>Taxid</a:t>
              </a:r>
              <a:r>
                <a:rPr lang="en-GB" sz="1400" dirty="0"/>
                <a:t> </a:t>
              </a:r>
              <a:r>
                <a:rPr lang="en-GB" sz="1400" dirty="0" err="1"/>
                <a:t>interactor</a:t>
              </a:r>
              <a:r>
                <a:rPr lang="en-GB" sz="1400" dirty="0"/>
                <a:t> A &amp; B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Interaction type(s)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Source database(s)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Interaction identifier(s)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sz="1400" dirty="0"/>
                <a:t> Confidence value(s)</a:t>
              </a:r>
            </a:p>
          </p:txBody>
        </p:sp>
      </p:grpSp>
      <p:sp>
        <p:nvSpPr>
          <p:cNvPr id="15478" name="Text Box 177"/>
          <p:cNvSpPr txBox="1">
            <a:spLocks noChangeArrowheads="1"/>
          </p:cNvSpPr>
          <p:nvPr/>
        </p:nvSpPr>
        <p:spPr bwMode="auto">
          <a:xfrm>
            <a:off x="153293" y="28796"/>
            <a:ext cx="7485063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PSIMITAB Columns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" y="980728"/>
            <a:ext cx="8866035" cy="1556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518"/>
            <a:ext cx="1804840" cy="936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smtClean="0"/>
              <a:t>IntAct: </a:t>
            </a:r>
            <a:r>
              <a:rPr lang="en-GB" dirty="0"/>
              <a:t>changing the layout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0516" t="11793" r="11695" b="6449"/>
          <a:stretch/>
        </p:blipFill>
        <p:spPr>
          <a:xfrm>
            <a:off x="546958" y="980727"/>
            <a:ext cx="8123346" cy="4800158"/>
          </a:xfrm>
          <a:prstGeom prst="rect">
            <a:avLst/>
          </a:prstGeom>
        </p:spPr>
      </p:pic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3853929" y="3896372"/>
            <a:ext cx="1475977" cy="324716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V="1">
            <a:off x="1475656" y="2132856"/>
            <a:ext cx="2304255" cy="720078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1475656" y="2852936"/>
            <a:ext cx="2304255" cy="18002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auto">
          <a:xfrm flipH="1">
            <a:off x="764216" y="2752120"/>
            <a:ext cx="648072" cy="216024"/>
          </a:xfrm>
          <a:prstGeom prst="roundRect">
            <a:avLst>
              <a:gd name="adj" fmla="val 16667"/>
            </a:avLst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5030" y="1827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visualizing </a:t>
            </a:r>
            <a:r>
              <a:rPr lang="en-GB" dirty="0" smtClean="0"/>
              <a:t>results as a network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338" t="11223" r="21028" b="19251"/>
          <a:stretch/>
        </p:blipFill>
        <p:spPr>
          <a:xfrm>
            <a:off x="533398" y="977790"/>
            <a:ext cx="7711010" cy="5140673"/>
          </a:xfrm>
          <a:prstGeom prst="rect">
            <a:avLst/>
          </a:prstGeom>
        </p:spPr>
      </p:pic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2529856" y="2222144"/>
            <a:ext cx="360040" cy="216024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737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4462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</a:t>
            </a:r>
            <a:r>
              <a:rPr lang="en-GB" dirty="0" smtClean="0"/>
              <a:t>list of </a:t>
            </a:r>
            <a:r>
              <a:rPr lang="en-GB" dirty="0" err="1" smtClean="0"/>
              <a:t>interactors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0260" t="11523" r="11884" b="4746"/>
          <a:stretch/>
        </p:blipFill>
        <p:spPr>
          <a:xfrm>
            <a:off x="533398" y="977791"/>
            <a:ext cx="8124456" cy="4912462"/>
          </a:xfrm>
          <a:prstGeom prst="rect">
            <a:avLst/>
          </a:prstGeom>
        </p:spPr>
      </p:pic>
      <p:sp>
        <p:nvSpPr>
          <p:cNvPr id="11" name="AutoShape 18"/>
          <p:cNvSpPr>
            <a:spLocks noChangeArrowheads="1"/>
          </p:cNvSpPr>
          <p:nvPr/>
        </p:nvSpPr>
        <p:spPr bwMode="auto">
          <a:xfrm>
            <a:off x="1484880" y="2701744"/>
            <a:ext cx="773640" cy="295196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647564" y="2992094"/>
            <a:ext cx="468052" cy="2847069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60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Interaction detail in IntAct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556792"/>
            <a:ext cx="8820472" cy="150812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7372" y="2087305"/>
            <a:ext cx="278204" cy="288032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Interaction detail in IntAct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0274" t="11459" r="11477" b="7176"/>
          <a:stretch/>
        </p:blipFill>
        <p:spPr>
          <a:xfrm>
            <a:off x="533398" y="992729"/>
            <a:ext cx="8153402" cy="47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Interaction detail in IntAct</a:t>
            </a:r>
          </a:p>
        </p:txBody>
      </p:sp>
      <p:sp>
        <p:nvSpPr>
          <p:cNvPr id="5" name="Rectangle 4"/>
          <p:cNvSpPr/>
          <p:nvPr/>
        </p:nvSpPr>
        <p:spPr>
          <a:xfrm>
            <a:off x="8748464" y="6093296"/>
            <a:ext cx="360040" cy="7200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t="13901" r="13086" b="7828"/>
          <a:stretch/>
        </p:blipFill>
        <p:spPr bwMode="auto">
          <a:xfrm>
            <a:off x="467544" y="1230634"/>
            <a:ext cx="8091941" cy="476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5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324" t="10938" r="11867" b="9266"/>
          <a:stretch/>
        </p:blipFill>
        <p:spPr>
          <a:xfrm>
            <a:off x="179512" y="908720"/>
            <a:ext cx="8784976" cy="5065308"/>
          </a:xfrm>
          <a:prstGeom prst="rect">
            <a:avLst/>
          </a:prstGeom>
        </p:spPr>
      </p:pic>
      <p:pic>
        <p:nvPicPr>
          <p:cNvPr id="11266" name="Picture 2" descr="intact-logo-medium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4462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</a:t>
            </a:r>
            <a:r>
              <a:rPr lang="en-GB" dirty="0" smtClean="0"/>
              <a:t>Other searches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67544" y="1493424"/>
            <a:ext cx="864096" cy="216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512" y="1988840"/>
            <a:ext cx="6552728" cy="20162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3059833" y="2564904"/>
            <a:ext cx="1080120" cy="216024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422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4462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</a:t>
            </a:r>
            <a:r>
              <a:rPr lang="en-GB" dirty="0" smtClean="0"/>
              <a:t>Advanced search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0088" t="10508" r="11322" b="7329"/>
          <a:stretch/>
        </p:blipFill>
        <p:spPr>
          <a:xfrm>
            <a:off x="107504" y="908720"/>
            <a:ext cx="8856984" cy="5206012"/>
          </a:xfrm>
          <a:prstGeom prst="rect">
            <a:avLst/>
          </a:prstGeom>
        </p:spPr>
      </p:pic>
      <p:sp>
        <p:nvSpPr>
          <p:cNvPr id="13" name="AutoShape 18"/>
          <p:cNvSpPr>
            <a:spLocks noChangeArrowheads="1"/>
          </p:cNvSpPr>
          <p:nvPr/>
        </p:nvSpPr>
        <p:spPr bwMode="auto">
          <a:xfrm>
            <a:off x="1043608" y="3117440"/>
            <a:ext cx="3384376" cy="268360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951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323528" y="1700808"/>
            <a:ext cx="8175252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>
              <a:buFont typeface="Arial" pitchFamily="34" charset="0"/>
              <a:buChar char="•"/>
              <a:defRPr sz="2000">
                <a:latin typeface="HelveticaNeueLT Pro 45 Lt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latin typeface="+mn-lt"/>
                <a:ea typeface="+mn-ea"/>
                <a:cs typeface="+mn-cs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>
                <a:latin typeface="+mn-lt"/>
                <a:ea typeface="+mn-ea"/>
                <a:cs typeface="+mn-cs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latin typeface="+mn-lt"/>
                <a:ea typeface="+mn-ea"/>
                <a:cs typeface="+mn-cs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latin typeface="+mn-lt"/>
                <a:ea typeface="+mn-ea"/>
                <a:cs typeface="+mn-cs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Publicly available repository of molecular interactions (mainly PPIs)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&gt;560K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 evidences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taken from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&gt;13,800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publications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(November 2015)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Data is standards-compliant and available via our website, for download at our ftp site or via PSICQUIC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www.ebi.ac.uk/intact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ftp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://ftp.ebi.ac.uk/pub/databases/intact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www.ebi.ac.uk/Tools/webservices/psicquic/view/main.xhtml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Provide open-access versions of the software to allow installation of local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IntAct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nodes.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5843587" cy="587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err="1"/>
              <a:t>IntAct</a:t>
            </a:r>
            <a:r>
              <a:rPr lang="en-GB" dirty="0"/>
              <a:t> goals &amp; achievements</a:t>
            </a:r>
          </a:p>
        </p:txBody>
      </p:sp>
      <p:pic>
        <p:nvPicPr>
          <p:cNvPr id="6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518"/>
            <a:ext cx="1804840" cy="936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4462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MIQL syntax 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324" t="10938" r="11867" b="9266"/>
          <a:stretch/>
        </p:blipFill>
        <p:spPr>
          <a:xfrm>
            <a:off x="533398" y="992729"/>
            <a:ext cx="8153402" cy="4701150"/>
          </a:xfrm>
          <a:prstGeom prst="rect">
            <a:avLst/>
          </a:prstGeom>
        </p:spPr>
      </p:pic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4167327" y="2495270"/>
            <a:ext cx="981927" cy="243964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7372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4462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MIQL syntax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0061" t="11198" r="11329" b="8745"/>
          <a:stretch/>
        </p:blipFill>
        <p:spPr>
          <a:xfrm>
            <a:off x="533398" y="992729"/>
            <a:ext cx="8210459" cy="47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4" y="44624"/>
            <a:ext cx="7848600" cy="5847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More about IntAct: </a:t>
            </a:r>
            <a:r>
              <a:rPr lang="en-GB" dirty="0" smtClean="0"/>
              <a:t>on</a:t>
            </a:r>
            <a:r>
              <a:rPr lang="en-GB" dirty="0"/>
              <a:t>-</a:t>
            </a:r>
            <a:r>
              <a:rPr lang="en-GB" dirty="0" smtClean="0"/>
              <a:t>line </a:t>
            </a:r>
            <a:r>
              <a:rPr lang="en-GB" dirty="0"/>
              <a:t>EBI courses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39" y="5909210"/>
            <a:ext cx="803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cs typeface="Arial" panose="020B0604020202020204" pitchFamily="34" charset="0"/>
                <a:hlinkClick r:id="rId5"/>
              </a:rPr>
              <a:t>www.ebi.ac.uk/training/online/course/intact-molecular-interactions-ebi</a:t>
            </a:r>
            <a:endParaRPr lang="en-GB" sz="2000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4" y="654926"/>
            <a:ext cx="6869588" cy="52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2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/>
          <p:cNvCxnSpPr/>
          <p:nvPr/>
        </p:nvCxnSpPr>
        <p:spPr>
          <a:xfrm>
            <a:off x="431800" y="3468688"/>
            <a:ext cx="8424863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1800" y="4581525"/>
            <a:ext cx="8424863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31800" y="5661248"/>
            <a:ext cx="8424863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31800" y="2348880"/>
            <a:ext cx="8424863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22" name="Group 68"/>
          <p:cNvGrpSpPr>
            <a:grpSpLocks/>
          </p:cNvGrpSpPr>
          <p:nvPr/>
        </p:nvGrpSpPr>
        <p:grpSpPr bwMode="auto">
          <a:xfrm>
            <a:off x="2486025" y="404813"/>
            <a:ext cx="6478588" cy="6118225"/>
            <a:chOff x="1162154" y="404664"/>
            <a:chExt cx="6479133" cy="6118937"/>
          </a:xfrm>
        </p:grpSpPr>
        <p:grpSp>
          <p:nvGrpSpPr>
            <p:cNvPr id="9233" name="Group 32"/>
            <p:cNvGrpSpPr>
              <a:grpSpLocks/>
            </p:cNvGrpSpPr>
            <p:nvPr/>
          </p:nvGrpSpPr>
          <p:grpSpPr bwMode="auto">
            <a:xfrm>
              <a:off x="1162154" y="404664"/>
              <a:ext cx="6479133" cy="6118937"/>
              <a:chOff x="1162154" y="404664"/>
              <a:chExt cx="6479133" cy="6118937"/>
            </a:xfrm>
          </p:grpSpPr>
          <p:sp>
            <p:nvSpPr>
              <p:cNvPr id="34" name="Freeform 33"/>
              <p:cNvSpPr/>
              <p:nvPr/>
            </p:nvSpPr>
            <p:spPr>
              <a:xfrm>
                <a:off x="6402933" y="3140244"/>
                <a:ext cx="685858" cy="63348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499646"/>
                    </a:lnTo>
                    <a:lnTo>
                      <a:pt x="685575" y="499646"/>
                    </a:lnTo>
                    <a:lnTo>
                      <a:pt x="685575" y="633059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Freeform 34"/>
              <p:cNvSpPr/>
              <p:nvPr/>
            </p:nvSpPr>
            <p:spPr>
              <a:xfrm>
                <a:off x="5607528" y="3140244"/>
                <a:ext cx="795405" cy="63348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796007" y="0"/>
                    </a:moveTo>
                    <a:lnTo>
                      <a:pt x="796007" y="499646"/>
                    </a:lnTo>
                    <a:lnTo>
                      <a:pt x="0" y="499646"/>
                    </a:lnTo>
                    <a:lnTo>
                      <a:pt x="0" y="633059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Freeform 35"/>
              <p:cNvSpPr/>
              <p:nvPr/>
            </p:nvSpPr>
            <p:spPr>
              <a:xfrm>
                <a:off x="4365999" y="1947894"/>
                <a:ext cx="2036934" cy="62078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487595"/>
                    </a:lnTo>
                    <a:lnTo>
                      <a:pt x="2037769" y="487595"/>
                    </a:lnTo>
                    <a:lnTo>
                      <a:pt x="2037769" y="621008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Freeform 36"/>
              <p:cNvSpPr/>
              <p:nvPr/>
            </p:nvSpPr>
            <p:spPr>
              <a:xfrm>
                <a:off x="2989521" y="2984651"/>
                <a:ext cx="1136746" cy="67317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539335"/>
                    </a:lnTo>
                    <a:lnTo>
                      <a:pt x="1136193" y="539335"/>
                    </a:lnTo>
                    <a:lnTo>
                      <a:pt x="1136193" y="672748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Freeform 37"/>
              <p:cNvSpPr/>
              <p:nvPr/>
            </p:nvSpPr>
            <p:spPr>
              <a:xfrm>
                <a:off x="3197500" y="5205823"/>
                <a:ext cx="141300" cy="49694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364043"/>
                    </a:lnTo>
                    <a:lnTo>
                      <a:pt x="140596" y="364043"/>
                    </a:lnTo>
                    <a:lnTo>
                      <a:pt x="140596" y="497456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Freeform 38"/>
              <p:cNvSpPr/>
              <p:nvPr/>
            </p:nvSpPr>
            <p:spPr>
              <a:xfrm>
                <a:off x="2230632" y="4097619"/>
                <a:ext cx="966868" cy="53663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403413"/>
                    </a:lnTo>
                    <a:lnTo>
                      <a:pt x="967891" y="403413"/>
                    </a:lnTo>
                    <a:lnTo>
                      <a:pt x="967891" y="536826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Freeform 39"/>
              <p:cNvSpPr/>
              <p:nvPr/>
            </p:nvSpPr>
            <p:spPr>
              <a:xfrm>
                <a:off x="1668610" y="5205823"/>
                <a:ext cx="166701" cy="67159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45720" y="0"/>
                    </a:moveTo>
                    <a:lnTo>
                      <a:pt x="45720" y="432820"/>
                    </a:lnTo>
                    <a:lnTo>
                      <a:pt x="83819" y="432820"/>
                    </a:lnTo>
                    <a:lnTo>
                      <a:pt x="83819" y="566233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Freeform 40"/>
              <p:cNvSpPr/>
              <p:nvPr/>
            </p:nvSpPr>
            <p:spPr>
              <a:xfrm>
                <a:off x="1713063" y="4097619"/>
                <a:ext cx="517569" cy="53663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16662" y="0"/>
                    </a:moveTo>
                    <a:lnTo>
                      <a:pt x="516662" y="403413"/>
                    </a:lnTo>
                    <a:lnTo>
                      <a:pt x="0" y="403413"/>
                    </a:lnTo>
                    <a:lnTo>
                      <a:pt x="0" y="536826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Freeform 41"/>
              <p:cNvSpPr/>
              <p:nvPr/>
            </p:nvSpPr>
            <p:spPr>
              <a:xfrm>
                <a:off x="2230632" y="2984651"/>
                <a:ext cx="758889" cy="53981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759445" y="0"/>
                    </a:moveTo>
                    <a:lnTo>
                      <a:pt x="759445" y="406570"/>
                    </a:lnTo>
                    <a:lnTo>
                      <a:pt x="0" y="406570"/>
                    </a:lnTo>
                    <a:lnTo>
                      <a:pt x="0" y="539983"/>
                    </a:lnTo>
                  </a:path>
                </a:pathLst>
              </a:custGeom>
              <a:noFill/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Freeform 42"/>
              <p:cNvSpPr/>
              <p:nvPr/>
            </p:nvSpPr>
            <p:spPr>
              <a:xfrm>
                <a:off x="2989521" y="1947894"/>
                <a:ext cx="1376478" cy="46519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1376014" y="0"/>
                    </a:moveTo>
                    <a:lnTo>
                      <a:pt x="1376014" y="332834"/>
                    </a:lnTo>
                    <a:lnTo>
                      <a:pt x="0" y="332834"/>
                    </a:lnTo>
                    <a:lnTo>
                      <a:pt x="0" y="466247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eform 43"/>
              <p:cNvSpPr/>
              <p:nvPr/>
            </p:nvSpPr>
            <p:spPr>
              <a:xfrm>
                <a:off x="4200885" y="758717"/>
                <a:ext cx="165114" cy="616022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484110"/>
                    </a:lnTo>
                    <a:lnTo>
                      <a:pt x="165190" y="484110"/>
                    </a:lnTo>
                    <a:lnTo>
                      <a:pt x="165190" y="617523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Freeform 44"/>
              <p:cNvSpPr/>
              <p:nvPr/>
            </p:nvSpPr>
            <p:spPr>
              <a:xfrm>
                <a:off x="3846843" y="404664"/>
                <a:ext cx="708085" cy="354053"/>
              </a:xfrm>
              <a:custGeom>
                <a:avLst/>
                <a:gdLst>
                  <a:gd name="connsiteX0" fmla="*/ 0 w 707871"/>
                  <a:gd name="connsiteY0" fmla="*/ 0 h 353279"/>
                  <a:gd name="connsiteX1" fmla="*/ 707871 w 707871"/>
                  <a:gd name="connsiteY1" fmla="*/ 0 h 353279"/>
                  <a:gd name="connsiteX2" fmla="*/ 707871 w 707871"/>
                  <a:gd name="connsiteY2" fmla="*/ 353279 h 353279"/>
                  <a:gd name="connsiteX3" fmla="*/ 0 w 707871"/>
                  <a:gd name="connsiteY3" fmla="*/ 353279 h 353279"/>
                  <a:gd name="connsiteX4" fmla="*/ 0 w 707871"/>
                  <a:gd name="connsiteY4" fmla="*/ 0 h 353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871" h="353279">
                    <a:moveTo>
                      <a:pt x="0" y="0"/>
                    </a:moveTo>
                    <a:lnTo>
                      <a:pt x="707871" y="0"/>
                    </a:lnTo>
                    <a:lnTo>
                      <a:pt x="707871" y="353279"/>
                    </a:lnTo>
                    <a:lnTo>
                      <a:pt x="0" y="35327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Entry</a:t>
                </a:r>
                <a:endParaRPr lang="en-GB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485072" y="592011"/>
                <a:ext cx="825569" cy="490594"/>
              </a:xfrm>
              <a:custGeom>
                <a:avLst/>
                <a:gdLst>
                  <a:gd name="connsiteX0" fmla="*/ 0 w 826808"/>
                  <a:gd name="connsiteY0" fmla="*/ 0 h 490769"/>
                  <a:gd name="connsiteX1" fmla="*/ 826808 w 826808"/>
                  <a:gd name="connsiteY1" fmla="*/ 0 h 490769"/>
                  <a:gd name="connsiteX2" fmla="*/ 826808 w 826808"/>
                  <a:gd name="connsiteY2" fmla="*/ 490769 h 490769"/>
                  <a:gd name="connsiteX3" fmla="*/ 0 w 826808"/>
                  <a:gd name="connsiteY3" fmla="*/ 490769 h 490769"/>
                  <a:gd name="connsiteX4" fmla="*/ 0 w 826808"/>
                  <a:gd name="connsiteY4" fmla="*/ 0 h 490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808" h="490769">
                    <a:moveTo>
                      <a:pt x="0" y="0"/>
                    </a:moveTo>
                    <a:lnTo>
                      <a:pt x="826808" y="0"/>
                    </a:lnTo>
                    <a:lnTo>
                      <a:pt x="826808" y="490769"/>
                    </a:lnTo>
                    <a:lnTo>
                      <a:pt x="0" y="49076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81280" tIns="20320" rIns="81280" bIns="20320" spcCol="1270" anchor="ctr"/>
              <a:lstStyle/>
              <a:p>
                <a:pPr algn="r" defTabSz="1422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3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3813502" y="1374739"/>
                <a:ext cx="1104993" cy="573155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Publication</a:t>
                </a:r>
                <a:endParaRPr lang="en-GB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4786722" y="1574787"/>
                <a:ext cx="636641" cy="824009"/>
              </a:xfrm>
              <a:custGeom>
                <a:avLst/>
                <a:gdLst>
                  <a:gd name="connsiteX0" fmla="*/ 0 w 636846"/>
                  <a:gd name="connsiteY0" fmla="*/ 0 h 824075"/>
                  <a:gd name="connsiteX1" fmla="*/ 636846 w 636846"/>
                  <a:gd name="connsiteY1" fmla="*/ 0 h 824075"/>
                  <a:gd name="connsiteX2" fmla="*/ 636846 w 636846"/>
                  <a:gd name="connsiteY2" fmla="*/ 824075 h 824075"/>
                  <a:gd name="connsiteX3" fmla="*/ 0 w 636846"/>
                  <a:gd name="connsiteY3" fmla="*/ 824075 h 824075"/>
                  <a:gd name="connsiteX4" fmla="*/ 0 w 636846"/>
                  <a:gd name="connsiteY4" fmla="*/ 0 h 82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46" h="824075">
                    <a:moveTo>
                      <a:pt x="0" y="0"/>
                    </a:moveTo>
                    <a:lnTo>
                      <a:pt x="636846" y="0"/>
                    </a:lnTo>
                    <a:lnTo>
                      <a:pt x="636846" y="824075"/>
                    </a:lnTo>
                    <a:lnTo>
                      <a:pt x="0" y="82407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39700" tIns="34925" rIns="139700" bIns="34925" spcCol="1270" anchor="ctr"/>
              <a:lstStyle/>
              <a:p>
                <a:pPr algn="r" defTabSz="2444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55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437024" y="2413085"/>
                <a:ext cx="1104993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3259419" y="2824296"/>
                <a:ext cx="1205013" cy="565216"/>
              </a:xfrm>
              <a:custGeom>
                <a:avLst/>
                <a:gdLst>
                  <a:gd name="connsiteX0" fmla="*/ 0 w 1205252"/>
                  <a:gd name="connsiteY0" fmla="*/ 0 h 565852"/>
                  <a:gd name="connsiteX1" fmla="*/ 1205252 w 1205252"/>
                  <a:gd name="connsiteY1" fmla="*/ 0 h 565852"/>
                  <a:gd name="connsiteX2" fmla="*/ 1205252 w 1205252"/>
                  <a:gd name="connsiteY2" fmla="*/ 565852 h 565852"/>
                  <a:gd name="connsiteX3" fmla="*/ 0 w 1205252"/>
                  <a:gd name="connsiteY3" fmla="*/ 565852 h 565852"/>
                  <a:gd name="connsiteX4" fmla="*/ 0 w 1205252"/>
                  <a:gd name="connsiteY4" fmla="*/ 0 h 56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252" h="565852">
                    <a:moveTo>
                      <a:pt x="0" y="0"/>
                    </a:moveTo>
                    <a:lnTo>
                      <a:pt x="1205252" y="0"/>
                    </a:lnTo>
                    <a:lnTo>
                      <a:pt x="1205252" y="565852"/>
                    </a:lnTo>
                    <a:lnTo>
                      <a:pt x="0" y="56585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96520" tIns="24130" rIns="96520" bIns="24130" spcCol="1270" anchor="ctr"/>
              <a:lstStyle/>
              <a:p>
                <a:pPr algn="r" defTabSz="16891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3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1678136" y="3524464"/>
                <a:ext cx="1104993" cy="573155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Interaction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2127435" y="3956314"/>
                <a:ext cx="1179612" cy="482656"/>
              </a:xfrm>
              <a:custGeom>
                <a:avLst/>
                <a:gdLst>
                  <a:gd name="connsiteX0" fmla="*/ 0 w 1179331"/>
                  <a:gd name="connsiteY0" fmla="*/ 0 h 483380"/>
                  <a:gd name="connsiteX1" fmla="*/ 1179331 w 1179331"/>
                  <a:gd name="connsiteY1" fmla="*/ 0 h 483380"/>
                  <a:gd name="connsiteX2" fmla="*/ 1179331 w 1179331"/>
                  <a:gd name="connsiteY2" fmla="*/ 483380 h 483380"/>
                  <a:gd name="connsiteX3" fmla="*/ 0 w 1179331"/>
                  <a:gd name="connsiteY3" fmla="*/ 483380 h 483380"/>
                  <a:gd name="connsiteX4" fmla="*/ 0 w 1179331"/>
                  <a:gd name="connsiteY4" fmla="*/ 0 h 48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9331" h="483380">
                    <a:moveTo>
                      <a:pt x="0" y="0"/>
                    </a:moveTo>
                    <a:lnTo>
                      <a:pt x="1179331" y="0"/>
                    </a:lnTo>
                    <a:lnTo>
                      <a:pt x="1179331" y="483380"/>
                    </a:lnTo>
                    <a:lnTo>
                      <a:pt x="0" y="48338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8740" tIns="19685" rIns="78740" bIns="19685" spcCol="1270" anchor="ctr"/>
              <a:lstStyle/>
              <a:p>
                <a:pPr algn="r" defTabSz="1377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3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1162154" y="4634256"/>
                <a:ext cx="1103406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Participant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1830548" y="5001011"/>
                <a:ext cx="770002" cy="490595"/>
              </a:xfrm>
              <a:custGeom>
                <a:avLst/>
                <a:gdLst>
                  <a:gd name="connsiteX0" fmla="*/ 0 w 769749"/>
                  <a:gd name="connsiteY0" fmla="*/ 0 h 490412"/>
                  <a:gd name="connsiteX1" fmla="*/ 769749 w 769749"/>
                  <a:gd name="connsiteY1" fmla="*/ 0 h 490412"/>
                  <a:gd name="connsiteX2" fmla="*/ 769749 w 769749"/>
                  <a:gd name="connsiteY2" fmla="*/ 490412 h 490412"/>
                  <a:gd name="connsiteX3" fmla="*/ 0 w 769749"/>
                  <a:gd name="connsiteY3" fmla="*/ 490412 h 490412"/>
                  <a:gd name="connsiteX4" fmla="*/ 0 w 769749"/>
                  <a:gd name="connsiteY4" fmla="*/ 0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749" h="490412">
                    <a:moveTo>
                      <a:pt x="0" y="0"/>
                    </a:moveTo>
                    <a:lnTo>
                      <a:pt x="769749" y="0"/>
                    </a:lnTo>
                    <a:lnTo>
                      <a:pt x="769749" y="490412"/>
                    </a:lnTo>
                    <a:lnTo>
                      <a:pt x="0" y="4904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81280" tIns="20320" rIns="81280" bIns="20320" spcCol="1270" anchor="ctr"/>
              <a:lstStyle/>
              <a:p>
                <a:pPr algn="r" defTabSz="1422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3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1340069" y="5737697"/>
                <a:ext cx="1104993" cy="492182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  <a:endParaRPr lang="en-GB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1835311" y="6074286"/>
                <a:ext cx="549321" cy="449315"/>
              </a:xfrm>
              <a:custGeom>
                <a:avLst/>
                <a:gdLst>
                  <a:gd name="connsiteX0" fmla="*/ 0 w 549065"/>
                  <a:gd name="connsiteY0" fmla="*/ 0 h 450070"/>
                  <a:gd name="connsiteX1" fmla="*/ 549065 w 549065"/>
                  <a:gd name="connsiteY1" fmla="*/ 0 h 450070"/>
                  <a:gd name="connsiteX2" fmla="*/ 549065 w 549065"/>
                  <a:gd name="connsiteY2" fmla="*/ 450070 h 450070"/>
                  <a:gd name="connsiteX3" fmla="*/ 0 w 549065"/>
                  <a:gd name="connsiteY3" fmla="*/ 450070 h 450070"/>
                  <a:gd name="connsiteX4" fmla="*/ 0 w 549065"/>
                  <a:gd name="connsiteY4" fmla="*/ 0 h 45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065" h="450070">
                    <a:moveTo>
                      <a:pt x="0" y="0"/>
                    </a:moveTo>
                    <a:lnTo>
                      <a:pt x="549065" y="0"/>
                    </a:lnTo>
                    <a:lnTo>
                      <a:pt x="549065" y="450070"/>
                    </a:lnTo>
                    <a:lnTo>
                      <a:pt x="0" y="4500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6200" tIns="19050" rIns="76200" bIns="19050" spcCol="1270" anchor="ctr"/>
              <a:lstStyle/>
              <a:p>
                <a:pPr algn="r" defTabSz="13335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3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646592" y="4634256"/>
                <a:ext cx="1103405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Participant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3048263" y="5056580"/>
                <a:ext cx="865261" cy="379456"/>
              </a:xfrm>
              <a:custGeom>
                <a:avLst/>
                <a:gdLst>
                  <a:gd name="connsiteX0" fmla="*/ 0 w 865898"/>
                  <a:gd name="connsiteY0" fmla="*/ 0 h 379413"/>
                  <a:gd name="connsiteX1" fmla="*/ 865898 w 865898"/>
                  <a:gd name="connsiteY1" fmla="*/ 0 h 379413"/>
                  <a:gd name="connsiteX2" fmla="*/ 865898 w 865898"/>
                  <a:gd name="connsiteY2" fmla="*/ 379413 h 379413"/>
                  <a:gd name="connsiteX3" fmla="*/ 0 w 865898"/>
                  <a:gd name="connsiteY3" fmla="*/ 379413 h 379413"/>
                  <a:gd name="connsiteX4" fmla="*/ 0 w 865898"/>
                  <a:gd name="connsiteY4" fmla="*/ 0 h 3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898" h="379413">
                    <a:moveTo>
                      <a:pt x="0" y="0"/>
                    </a:moveTo>
                    <a:lnTo>
                      <a:pt x="865898" y="0"/>
                    </a:lnTo>
                    <a:lnTo>
                      <a:pt x="865898" y="379413"/>
                    </a:lnTo>
                    <a:lnTo>
                      <a:pt x="0" y="37941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60960" tIns="15240" rIns="60960" bIns="15240" spcCol="1270" anchor="ctr"/>
              <a:lstStyle/>
              <a:p>
                <a:pPr algn="r" defTabSz="10668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786304" y="5702767"/>
                <a:ext cx="1104993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  <a:endParaRPr lang="en-GB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3543604" y="6058409"/>
                <a:ext cx="520744" cy="346115"/>
              </a:xfrm>
              <a:custGeom>
                <a:avLst/>
                <a:gdLst>
                  <a:gd name="connsiteX0" fmla="*/ 0 w 522131"/>
                  <a:gd name="connsiteY0" fmla="*/ 0 h 345804"/>
                  <a:gd name="connsiteX1" fmla="*/ 522131 w 522131"/>
                  <a:gd name="connsiteY1" fmla="*/ 0 h 345804"/>
                  <a:gd name="connsiteX2" fmla="*/ 522131 w 522131"/>
                  <a:gd name="connsiteY2" fmla="*/ 345804 h 345804"/>
                  <a:gd name="connsiteX3" fmla="*/ 0 w 522131"/>
                  <a:gd name="connsiteY3" fmla="*/ 345804 h 345804"/>
                  <a:gd name="connsiteX4" fmla="*/ 0 w 522131"/>
                  <a:gd name="connsiteY4" fmla="*/ 0 h 34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131" h="345804">
                    <a:moveTo>
                      <a:pt x="0" y="0"/>
                    </a:moveTo>
                    <a:lnTo>
                      <a:pt x="522131" y="0"/>
                    </a:lnTo>
                    <a:lnTo>
                      <a:pt x="522131" y="345804"/>
                    </a:lnTo>
                    <a:lnTo>
                      <a:pt x="0" y="34580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53340" tIns="13335" rIns="53340" bIns="13335" spcCol="1270" anchor="ctr"/>
              <a:lstStyle/>
              <a:p>
                <a:pPr algn="r" defTabSz="9334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3573770" y="3657830"/>
                <a:ext cx="1104993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Interaction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5852024" y="2568678"/>
                <a:ext cx="1103406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6939553" y="2708394"/>
                <a:ext cx="701734" cy="797018"/>
              </a:xfrm>
              <a:custGeom>
                <a:avLst/>
                <a:gdLst>
                  <a:gd name="connsiteX0" fmla="*/ 0 w 701856"/>
                  <a:gd name="connsiteY0" fmla="*/ 0 h 795997"/>
                  <a:gd name="connsiteX1" fmla="*/ 701856 w 701856"/>
                  <a:gd name="connsiteY1" fmla="*/ 0 h 795997"/>
                  <a:gd name="connsiteX2" fmla="*/ 701856 w 701856"/>
                  <a:gd name="connsiteY2" fmla="*/ 795997 h 795997"/>
                  <a:gd name="connsiteX3" fmla="*/ 0 w 701856"/>
                  <a:gd name="connsiteY3" fmla="*/ 795997 h 795997"/>
                  <a:gd name="connsiteX4" fmla="*/ 0 w 701856"/>
                  <a:gd name="connsiteY4" fmla="*/ 0 h 79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856" h="795997">
                    <a:moveTo>
                      <a:pt x="0" y="0"/>
                    </a:moveTo>
                    <a:lnTo>
                      <a:pt x="701856" y="0"/>
                    </a:lnTo>
                    <a:lnTo>
                      <a:pt x="701856" y="795997"/>
                    </a:lnTo>
                    <a:lnTo>
                      <a:pt x="0" y="79599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34620" tIns="33655" rIns="134620" bIns="33655" spcCol="1270" anchor="ctr"/>
              <a:lstStyle/>
              <a:p>
                <a:pPr algn="r" defTabSz="23558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53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055032" y="3773731"/>
                <a:ext cx="1104993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Interaction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6536294" y="3773731"/>
                <a:ext cx="1104993" cy="571567"/>
              </a:xfrm>
              <a:custGeom>
                <a:avLst/>
                <a:gdLst>
                  <a:gd name="connsiteX0" fmla="*/ 0 w 1104324"/>
                  <a:gd name="connsiteY0" fmla="*/ 0 h 571770"/>
                  <a:gd name="connsiteX1" fmla="*/ 1104324 w 1104324"/>
                  <a:gd name="connsiteY1" fmla="*/ 0 h 571770"/>
                  <a:gd name="connsiteX2" fmla="*/ 1104324 w 1104324"/>
                  <a:gd name="connsiteY2" fmla="*/ 571770 h 571770"/>
                  <a:gd name="connsiteX3" fmla="*/ 0 w 1104324"/>
                  <a:gd name="connsiteY3" fmla="*/ 571770 h 571770"/>
                  <a:gd name="connsiteX4" fmla="*/ 0 w 1104324"/>
                  <a:gd name="connsiteY4" fmla="*/ 0 h 57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324" h="571770">
                    <a:moveTo>
                      <a:pt x="0" y="0"/>
                    </a:moveTo>
                    <a:lnTo>
                      <a:pt x="1104324" y="0"/>
                    </a:lnTo>
                    <a:lnTo>
                      <a:pt x="1104324" y="571770"/>
                    </a:lnTo>
                    <a:lnTo>
                      <a:pt x="0" y="5717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620" tIns="7620" rIns="7620" bIns="80683" spcCol="1270" anchor="ctr"/>
              <a:lstStyle/>
              <a:p>
                <a:pPr algn="ctr" defTabSz="533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GB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Interaction </a:t>
                </a:r>
                <a:r>
                  <a:rPr lang="en-GB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pic>
          <p:nvPicPr>
            <p:cNvPr id="923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061" y="670383"/>
              <a:ext cx="689362" cy="357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010" y="1591479"/>
              <a:ext cx="607343" cy="80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6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734" y="2852936"/>
              <a:ext cx="1152920" cy="52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380" y="2737016"/>
              <a:ext cx="656604" cy="74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8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039" y="5127375"/>
              <a:ext cx="521463" cy="24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9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655" y="5085184"/>
              <a:ext cx="530110" cy="32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40" name="Group 29"/>
            <p:cNvGrpSpPr>
              <a:grpSpLocks/>
            </p:cNvGrpSpPr>
            <p:nvPr/>
          </p:nvGrpSpPr>
          <p:grpSpPr bwMode="auto">
            <a:xfrm>
              <a:off x="2282030" y="3997560"/>
              <a:ext cx="921818" cy="403668"/>
              <a:chOff x="1340024" y="1703876"/>
              <a:chExt cx="921818" cy="403668"/>
            </a:xfrm>
          </p:grpSpPr>
          <p:pic>
            <p:nvPicPr>
              <p:cNvPr id="9243" name="Picture 2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0379" y="1703876"/>
                <a:ext cx="521463" cy="245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44" name="Picture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0024" y="1781200"/>
                <a:ext cx="530110" cy="326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4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777" y="6105670"/>
              <a:ext cx="419298" cy="396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919" y="6075853"/>
              <a:ext cx="322800" cy="307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3" name="TextBox 69"/>
          <p:cNvSpPr txBox="1">
            <a:spLocks noChangeArrowheads="1"/>
          </p:cNvSpPr>
          <p:nvPr/>
        </p:nvSpPr>
        <p:spPr bwMode="auto">
          <a:xfrm>
            <a:off x="6659563" y="4076700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2800">
                <a:solidFill>
                  <a:srgbClr val="FFC000"/>
                </a:solidFill>
                <a:cs typeface="Arial" panose="020B0604020202020204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00650" y="3976688"/>
            <a:ext cx="542925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800" dirty="0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225" name="TextBox 71"/>
          <p:cNvSpPr txBox="1">
            <a:spLocks noChangeArrowheads="1"/>
          </p:cNvSpPr>
          <p:nvPr/>
        </p:nvSpPr>
        <p:spPr bwMode="auto">
          <a:xfrm>
            <a:off x="8162925" y="4076700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2800">
                <a:solidFill>
                  <a:srgbClr val="C00000"/>
                </a:solidFill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226" name="TextBox 72"/>
          <p:cNvSpPr txBox="1">
            <a:spLocks noChangeArrowheads="1"/>
          </p:cNvSpPr>
          <p:nvPr/>
        </p:nvSpPr>
        <p:spPr bwMode="auto">
          <a:xfrm>
            <a:off x="395288" y="1374775"/>
            <a:ext cx="26244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600" dirty="0">
                <a:solidFill>
                  <a:srgbClr val="0070C0"/>
                </a:solidFill>
                <a:cs typeface="Arial" panose="020B0604020202020204" pitchFamily="34" charset="0"/>
              </a:rPr>
              <a:t>[A] </a:t>
            </a:r>
            <a:r>
              <a:rPr lang="en-GB" sz="1600" dirty="0" smtClean="0">
                <a:solidFill>
                  <a:srgbClr val="0070C0"/>
                </a:solidFill>
                <a:cs typeface="Arial" panose="020B0604020202020204" pitchFamily="34" charset="0"/>
              </a:rPr>
              <a:t>Publication level (entry)</a:t>
            </a:r>
            <a:endParaRPr lang="en-GB" sz="16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227" name="TextBox 73"/>
          <p:cNvSpPr txBox="1">
            <a:spLocks noChangeArrowheads="1"/>
          </p:cNvSpPr>
          <p:nvPr/>
        </p:nvSpPr>
        <p:spPr bwMode="auto">
          <a:xfrm>
            <a:off x="395288" y="2700338"/>
            <a:ext cx="20088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600" dirty="0">
                <a:solidFill>
                  <a:srgbClr val="0070C0"/>
                </a:solidFill>
                <a:cs typeface="Arial" panose="020B0604020202020204" pitchFamily="34" charset="0"/>
              </a:rPr>
              <a:t>[B] </a:t>
            </a:r>
            <a:r>
              <a:rPr lang="en-GB" sz="1600" dirty="0" smtClean="0">
                <a:solidFill>
                  <a:srgbClr val="0070C0"/>
                </a:solidFill>
                <a:cs typeface="Arial" panose="020B0604020202020204" pitchFamily="34" charset="0"/>
              </a:rPr>
              <a:t>Experiment level</a:t>
            </a:r>
            <a:endParaRPr lang="en-GB" sz="16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228" name="TextBox 74"/>
          <p:cNvSpPr txBox="1">
            <a:spLocks noChangeArrowheads="1"/>
          </p:cNvSpPr>
          <p:nvPr/>
        </p:nvSpPr>
        <p:spPr bwMode="auto">
          <a:xfrm>
            <a:off x="395288" y="3635375"/>
            <a:ext cx="19415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600" dirty="0">
                <a:solidFill>
                  <a:srgbClr val="0070C0"/>
                </a:solidFill>
                <a:cs typeface="Arial" panose="020B0604020202020204" pitchFamily="34" charset="0"/>
              </a:rPr>
              <a:t>[C] </a:t>
            </a:r>
            <a:r>
              <a:rPr lang="en-GB" sz="1600" dirty="0" smtClean="0">
                <a:solidFill>
                  <a:srgbClr val="0070C0"/>
                </a:solidFill>
                <a:cs typeface="Arial" panose="020B0604020202020204" pitchFamily="34" charset="0"/>
              </a:rPr>
              <a:t>Interaction level</a:t>
            </a:r>
            <a:endParaRPr lang="en-GB" sz="16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229" name="TextBox 75"/>
          <p:cNvSpPr txBox="1">
            <a:spLocks noChangeArrowheads="1"/>
          </p:cNvSpPr>
          <p:nvPr/>
        </p:nvSpPr>
        <p:spPr bwMode="auto">
          <a:xfrm>
            <a:off x="395288" y="4724400"/>
            <a:ext cx="19511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600" dirty="0">
                <a:solidFill>
                  <a:srgbClr val="0070C0"/>
                </a:solidFill>
                <a:cs typeface="Arial" panose="020B0604020202020204" pitchFamily="34" charset="0"/>
              </a:rPr>
              <a:t>[D] </a:t>
            </a:r>
            <a:r>
              <a:rPr lang="en-GB" sz="1600" dirty="0" smtClean="0">
                <a:solidFill>
                  <a:srgbClr val="0070C0"/>
                </a:solidFill>
                <a:cs typeface="Arial" panose="020B0604020202020204" pitchFamily="34" charset="0"/>
              </a:rPr>
              <a:t>Participant level</a:t>
            </a:r>
            <a:endParaRPr lang="en-GB" sz="16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230" name="TextBox 76"/>
          <p:cNvSpPr txBox="1">
            <a:spLocks noChangeArrowheads="1"/>
          </p:cNvSpPr>
          <p:nvPr/>
        </p:nvSpPr>
        <p:spPr bwMode="auto">
          <a:xfrm>
            <a:off x="395288" y="5795963"/>
            <a:ext cx="16786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r>
              <a:rPr lang="en-GB" sz="1600" dirty="0">
                <a:solidFill>
                  <a:srgbClr val="0070C0"/>
                </a:solidFill>
                <a:cs typeface="Arial" panose="020B0604020202020204" pitchFamily="34" charset="0"/>
              </a:rPr>
              <a:t>[E] </a:t>
            </a:r>
            <a:r>
              <a:rPr lang="en-GB" sz="1600" dirty="0" smtClean="0">
                <a:solidFill>
                  <a:srgbClr val="0070C0"/>
                </a:solidFill>
                <a:cs typeface="Arial" panose="020B0604020202020204" pitchFamily="34" charset="0"/>
              </a:rPr>
              <a:t>Feature level</a:t>
            </a:r>
            <a:endParaRPr lang="en-GB" sz="16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3850" y="115888"/>
            <a:ext cx="4846638" cy="10772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</a:t>
            </a:r>
          </a:p>
          <a:p>
            <a:r>
              <a:rPr lang="en-GB" dirty="0"/>
              <a:t>Data storage schema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518"/>
            <a:ext cx="1804840" cy="936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2" descr="intact-logo-medium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0"/>
            <a:ext cx="21717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3" name="Text Box 3"/>
          <p:cNvSpPr txBox="1">
            <a:spLocks noChangeArrowheads="1"/>
          </p:cNvSpPr>
          <p:nvPr/>
        </p:nvSpPr>
        <p:spPr bwMode="auto">
          <a:xfrm>
            <a:off x="240581" y="116632"/>
            <a:ext cx="5843587" cy="5869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err="1"/>
              <a:t>UniProt Knowledge Base</a:t>
            </a:r>
          </a:p>
        </p:txBody>
      </p:sp>
      <p:pic>
        <p:nvPicPr>
          <p:cNvPr id="7173" name="Picture 4" descr="uniprot_1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85813"/>
            <a:ext cx="54895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5" descr="uniprot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71750"/>
            <a:ext cx="7948613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Line 8"/>
          <p:cNvSpPr>
            <a:spLocks noChangeShapeType="1"/>
          </p:cNvSpPr>
          <p:nvPr/>
        </p:nvSpPr>
        <p:spPr bwMode="auto">
          <a:xfrm flipH="1">
            <a:off x="3571875" y="3429000"/>
            <a:ext cx="936625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sp>
        <p:nvSpPr>
          <p:cNvPr id="7176" name="Line 9"/>
          <p:cNvSpPr>
            <a:spLocks noChangeShapeType="1"/>
          </p:cNvSpPr>
          <p:nvPr/>
        </p:nvSpPr>
        <p:spPr bwMode="auto">
          <a:xfrm flipH="1" flipV="1">
            <a:off x="3357563" y="4143375"/>
            <a:ext cx="936625" cy="22225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sp>
        <p:nvSpPr>
          <p:cNvPr id="7177" name="Line 10"/>
          <p:cNvSpPr>
            <a:spLocks noChangeShapeType="1"/>
          </p:cNvSpPr>
          <p:nvPr/>
        </p:nvSpPr>
        <p:spPr bwMode="auto">
          <a:xfrm flipH="1" flipV="1">
            <a:off x="5143500" y="1214438"/>
            <a:ext cx="695325" cy="1587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sp>
        <p:nvSpPr>
          <p:cNvPr id="7178" name="Rectangle 12"/>
          <p:cNvSpPr>
            <a:spLocks noChangeArrowheads="1"/>
          </p:cNvSpPr>
          <p:nvPr/>
        </p:nvSpPr>
        <p:spPr bwMode="auto">
          <a:xfrm>
            <a:off x="4781550" y="4127500"/>
            <a:ext cx="1839913" cy="3635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cs typeface="Arial" panose="020B0604020202020204" pitchFamily="34" charset="0"/>
            </a:endParaRPr>
          </a:p>
        </p:txBody>
      </p:sp>
      <p:sp>
        <p:nvSpPr>
          <p:cNvPr id="194573" name="Text Box 13"/>
          <p:cNvSpPr txBox="1">
            <a:spLocks noChangeArrowheads="1"/>
          </p:cNvSpPr>
          <p:nvPr/>
        </p:nvSpPr>
        <p:spPr bwMode="auto">
          <a:xfrm>
            <a:off x="1920712" y="5949280"/>
            <a:ext cx="312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GB" sz="2800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Arial" panose="020B0604020202020204" pitchFamily="34" charset="0"/>
                <a:hlinkClick r:id="rId8"/>
              </a:rPr>
              <a:t>www.uniprot.org</a:t>
            </a:r>
            <a:r>
              <a:rPr lang="en-GB" sz="2800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Arial" panose="020B0604020202020204" pitchFamily="34" charset="0"/>
              </a:rPr>
              <a:t> </a:t>
            </a:r>
            <a:endParaRPr lang="en-US" sz="1800" b="1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Arial" panose="020B0604020202020204" pitchFamily="34" charset="0"/>
            </a:endParaRPr>
          </a:p>
        </p:txBody>
      </p:sp>
      <p:sp>
        <p:nvSpPr>
          <p:cNvPr id="7180" name="TextBox 14"/>
          <p:cNvSpPr txBox="1">
            <a:spLocks noChangeArrowheads="1"/>
          </p:cNvSpPr>
          <p:nvPr/>
        </p:nvSpPr>
        <p:spPr bwMode="auto">
          <a:xfrm>
            <a:off x="5929313" y="928688"/>
            <a:ext cx="2357437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Interactions can be mapped to the canonical sequence…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1" name="TextBox 15"/>
          <p:cNvSpPr txBox="1">
            <a:spLocks noChangeArrowheads="1"/>
          </p:cNvSpPr>
          <p:nvPr/>
        </p:nvSpPr>
        <p:spPr bwMode="auto">
          <a:xfrm>
            <a:off x="6357938" y="3143250"/>
            <a:ext cx="28376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splice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variants...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82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5072063"/>
            <a:ext cx="85010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Line 9"/>
          <p:cNvSpPr>
            <a:spLocks noChangeShapeType="1"/>
          </p:cNvSpPr>
          <p:nvPr/>
        </p:nvSpPr>
        <p:spPr bwMode="auto">
          <a:xfrm flipH="1">
            <a:off x="5000625" y="4879975"/>
            <a:ext cx="936625" cy="406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GB">
              <a:cs typeface="Arial" panose="020B0604020202020204" pitchFamily="34" charset="0"/>
            </a:endParaRPr>
          </a:p>
        </p:txBody>
      </p:sp>
      <p:sp>
        <p:nvSpPr>
          <p:cNvPr id="7184" name="TextBox 18"/>
          <p:cNvSpPr txBox="1">
            <a:spLocks noChangeArrowheads="1"/>
          </p:cNvSpPr>
          <p:nvPr/>
        </p:nvSpPr>
        <p:spPr bwMode="auto">
          <a:xfrm>
            <a:off x="6000749" y="4500563"/>
            <a:ext cx="30384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pPr algn="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 to post-processed chains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V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8" y="974660"/>
            <a:ext cx="8440868" cy="575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850" y="115888"/>
            <a:ext cx="8064574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IntAct: PSI-MI ontology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518"/>
            <a:ext cx="1804840" cy="9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683568" y="990741"/>
            <a:ext cx="3338373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chemeClr val="tx1"/>
                </a:solidFill>
                <a:latin typeface="Arial" charset="0"/>
                <a:ea typeface="Geneva" charset="-128"/>
              </a:defRPr>
            </a:lvl9pPr>
          </a:lstStyle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GB" sz="20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“Lifecycle of an Interaction”</a:t>
            </a:r>
          </a:p>
        </p:txBody>
      </p:sp>
      <p:sp>
        <p:nvSpPr>
          <p:cNvPr id="6148" name="AutoShape 3"/>
          <p:cNvSpPr>
            <a:spLocks noChangeArrowheads="1"/>
          </p:cNvSpPr>
          <p:nvPr/>
        </p:nvSpPr>
        <p:spPr bwMode="auto">
          <a:xfrm flipH="1" flipV="1">
            <a:off x="157163" y="2681288"/>
            <a:ext cx="1058862" cy="1217612"/>
          </a:xfrm>
          <a:prstGeom prst="foldedCorner">
            <a:avLst>
              <a:gd name="adj" fmla="val 12500"/>
            </a:avLst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lIns="90000" tIns="46800" rIns="90000" bIns="468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>
                <a:solidFill>
                  <a:srgbClr val="CC0000"/>
                </a:solidFill>
                <a:cs typeface="Arial" panose="020B0604020202020204" pitchFamily="34" charset="0"/>
              </a:rPr>
              <a:t>Publication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>
                <a:solidFill>
                  <a:srgbClr val="DDDDDD"/>
                </a:solidFill>
                <a:cs typeface="Arial" panose="020B0604020202020204" pitchFamily="34" charset="0"/>
              </a:rPr>
              <a:t>(full text)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83150" y="1390651"/>
            <a:ext cx="1820862" cy="1323976"/>
            <a:chOff x="3076" y="876"/>
            <a:chExt cx="1147" cy="834"/>
          </a:xfrm>
        </p:grpSpPr>
        <p:sp>
          <p:nvSpPr>
            <p:cNvPr id="6233" name="AutoShape 5"/>
            <p:cNvSpPr>
              <a:spLocks noChangeArrowheads="1"/>
            </p:cNvSpPr>
            <p:nvPr/>
          </p:nvSpPr>
          <p:spPr bwMode="auto">
            <a:xfrm flipH="1">
              <a:off x="3456" y="1033"/>
              <a:ext cx="246" cy="677"/>
            </a:xfrm>
            <a:prstGeom prst="lightningBolt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34" name="Text Box 6"/>
            <p:cNvSpPr txBox="1">
              <a:spLocks noChangeArrowheads="1"/>
            </p:cNvSpPr>
            <p:nvPr/>
          </p:nvSpPr>
          <p:spPr bwMode="auto">
            <a:xfrm>
              <a:off x="3076" y="876"/>
              <a:ext cx="1147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pPr algn="r"/>
              <a:r>
                <a:rPr lang="en-GB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Sanity Checks</a:t>
              </a:r>
              <a:br>
                <a:rPr lang="en-GB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12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(nightly)   </a:t>
              </a:r>
            </a:p>
          </p:txBody>
        </p:sp>
      </p:grpSp>
      <p:pic>
        <p:nvPicPr>
          <p:cNvPr id="615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0"/>
            <a:ext cx="20875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357188" y="188640"/>
            <a:ext cx="5843587" cy="5869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 Curation pipeline</a:t>
            </a:r>
          </a:p>
        </p:txBody>
      </p:sp>
      <p:grpSp>
        <p:nvGrpSpPr>
          <p:cNvPr id="6152" name="Group 9"/>
          <p:cNvGrpSpPr>
            <a:grpSpLocks/>
          </p:cNvGrpSpPr>
          <p:nvPr/>
        </p:nvGrpSpPr>
        <p:grpSpPr bwMode="auto">
          <a:xfrm>
            <a:off x="395288" y="4149727"/>
            <a:ext cx="1368424" cy="935038"/>
            <a:chOff x="249" y="2614"/>
            <a:chExt cx="862" cy="589"/>
          </a:xfrm>
        </p:grpSpPr>
        <p:sp>
          <p:nvSpPr>
            <p:cNvPr id="6218" name="AutoShape 10"/>
            <p:cNvSpPr>
              <a:spLocks noChangeArrowheads="1"/>
            </p:cNvSpPr>
            <p:nvPr/>
          </p:nvSpPr>
          <p:spPr bwMode="auto">
            <a:xfrm flipH="1">
              <a:off x="249" y="2614"/>
              <a:ext cx="862" cy="589"/>
            </a:xfrm>
            <a:prstGeom prst="cloudCallout">
              <a:avLst>
                <a:gd name="adj1" fmla="val -64352"/>
                <a:gd name="adj2" fmla="val 24208"/>
              </a:avLst>
            </a:prstGeom>
            <a:solidFill>
              <a:srgbClr val="CCE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19" name="Oval 11"/>
            <p:cNvSpPr>
              <a:spLocks noChangeArrowheads="1"/>
            </p:cNvSpPr>
            <p:nvPr/>
          </p:nvSpPr>
          <p:spPr bwMode="auto">
            <a:xfrm>
              <a:off x="686" y="2682"/>
              <a:ext cx="84" cy="73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0" name="Oval 12"/>
            <p:cNvSpPr>
              <a:spLocks noChangeArrowheads="1"/>
            </p:cNvSpPr>
            <p:nvPr/>
          </p:nvSpPr>
          <p:spPr bwMode="auto">
            <a:xfrm>
              <a:off x="881" y="2844"/>
              <a:ext cx="84" cy="74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1" name="Oval 13"/>
            <p:cNvSpPr>
              <a:spLocks noChangeArrowheads="1"/>
            </p:cNvSpPr>
            <p:nvPr/>
          </p:nvSpPr>
          <p:spPr bwMode="auto">
            <a:xfrm>
              <a:off x="487" y="3020"/>
              <a:ext cx="84" cy="74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2" name="Oval 14"/>
            <p:cNvSpPr>
              <a:spLocks noChangeArrowheads="1"/>
            </p:cNvSpPr>
            <p:nvPr/>
          </p:nvSpPr>
          <p:spPr bwMode="auto">
            <a:xfrm>
              <a:off x="607" y="3020"/>
              <a:ext cx="84" cy="74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3" name="Oval 15"/>
            <p:cNvSpPr>
              <a:spLocks noChangeArrowheads="1"/>
            </p:cNvSpPr>
            <p:nvPr/>
          </p:nvSpPr>
          <p:spPr bwMode="auto">
            <a:xfrm>
              <a:off x="595" y="2852"/>
              <a:ext cx="84" cy="74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4" name="Oval 16"/>
            <p:cNvSpPr>
              <a:spLocks noChangeArrowheads="1"/>
            </p:cNvSpPr>
            <p:nvPr/>
          </p:nvSpPr>
          <p:spPr bwMode="auto">
            <a:xfrm>
              <a:off x="743" y="3020"/>
              <a:ext cx="84" cy="74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5" name="Oval 17"/>
            <p:cNvSpPr>
              <a:spLocks noChangeArrowheads="1"/>
            </p:cNvSpPr>
            <p:nvPr/>
          </p:nvSpPr>
          <p:spPr bwMode="auto">
            <a:xfrm>
              <a:off x="884" y="3020"/>
              <a:ext cx="84" cy="74"/>
            </a:xfrm>
            <a:prstGeom prst="ellipse">
              <a:avLst/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26" name="Line 18"/>
            <p:cNvSpPr>
              <a:spLocks noChangeShapeType="1"/>
            </p:cNvSpPr>
            <p:nvPr/>
          </p:nvSpPr>
          <p:spPr bwMode="auto">
            <a:xfrm flipH="1">
              <a:off x="653" y="2756"/>
              <a:ext cx="60" cy="9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27" name="Line 19"/>
            <p:cNvSpPr>
              <a:spLocks noChangeShapeType="1"/>
            </p:cNvSpPr>
            <p:nvPr/>
          </p:nvSpPr>
          <p:spPr bwMode="auto">
            <a:xfrm flipH="1">
              <a:off x="553" y="2918"/>
              <a:ext cx="60" cy="9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28" name="Line 20"/>
            <p:cNvSpPr>
              <a:spLocks noChangeShapeType="1"/>
            </p:cNvSpPr>
            <p:nvPr/>
          </p:nvSpPr>
          <p:spPr bwMode="auto">
            <a:xfrm>
              <a:off x="919" y="2914"/>
              <a:ext cx="12" cy="10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29" name="Line 21"/>
            <p:cNvSpPr>
              <a:spLocks noChangeShapeType="1"/>
            </p:cNvSpPr>
            <p:nvPr/>
          </p:nvSpPr>
          <p:spPr bwMode="auto">
            <a:xfrm>
              <a:off x="752" y="2744"/>
              <a:ext cx="144" cy="11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30" name="Line 22"/>
            <p:cNvSpPr>
              <a:spLocks noChangeShapeType="1"/>
            </p:cNvSpPr>
            <p:nvPr/>
          </p:nvSpPr>
          <p:spPr bwMode="auto">
            <a:xfrm>
              <a:off x="638" y="2920"/>
              <a:ext cx="7" cy="10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31" name="Line 23"/>
            <p:cNvSpPr>
              <a:spLocks noChangeShapeType="1"/>
            </p:cNvSpPr>
            <p:nvPr/>
          </p:nvSpPr>
          <p:spPr bwMode="auto">
            <a:xfrm>
              <a:off x="680" y="2914"/>
              <a:ext cx="90" cy="11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32" name="Text Box 24"/>
            <p:cNvSpPr txBox="1">
              <a:spLocks noChangeArrowheads="1"/>
            </p:cNvSpPr>
            <p:nvPr/>
          </p:nvSpPr>
          <p:spPr bwMode="auto">
            <a:xfrm>
              <a:off x="337" y="2719"/>
              <a:ext cx="33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1400" b="1">
                  <a:solidFill>
                    <a:srgbClr val="FF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CVs</a:t>
              </a:r>
            </a:p>
          </p:txBody>
        </p:sp>
      </p:grpSp>
      <p:grpSp>
        <p:nvGrpSpPr>
          <p:cNvPr id="6153" name="Group 25"/>
          <p:cNvGrpSpPr>
            <a:grpSpLocks/>
          </p:cNvGrpSpPr>
          <p:nvPr/>
        </p:nvGrpSpPr>
        <p:grpSpPr bwMode="auto">
          <a:xfrm>
            <a:off x="1763713" y="4724400"/>
            <a:ext cx="973137" cy="1498600"/>
            <a:chOff x="1111" y="2976"/>
            <a:chExt cx="613" cy="944"/>
          </a:xfrm>
        </p:grpSpPr>
        <p:grpSp>
          <p:nvGrpSpPr>
            <p:cNvPr id="6211" name="Group 26"/>
            <p:cNvGrpSpPr>
              <a:grpSpLocks/>
            </p:cNvGrpSpPr>
            <p:nvPr/>
          </p:nvGrpSpPr>
          <p:grpSpPr bwMode="auto">
            <a:xfrm>
              <a:off x="1276" y="2976"/>
              <a:ext cx="300" cy="722"/>
              <a:chOff x="1276" y="2976"/>
              <a:chExt cx="300" cy="722"/>
            </a:xfrm>
          </p:grpSpPr>
          <p:sp>
            <p:nvSpPr>
              <p:cNvPr id="6213" name="Line 27"/>
              <p:cNvSpPr>
                <a:spLocks noChangeShapeType="1"/>
              </p:cNvSpPr>
              <p:nvPr/>
            </p:nvSpPr>
            <p:spPr bwMode="auto">
              <a:xfrm>
                <a:off x="1422" y="3214"/>
                <a:ext cx="1" cy="292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214" name="Line 28"/>
              <p:cNvSpPr>
                <a:spLocks noChangeShapeType="1"/>
              </p:cNvSpPr>
              <p:nvPr/>
            </p:nvSpPr>
            <p:spPr bwMode="auto">
              <a:xfrm>
                <a:off x="1276" y="3303"/>
                <a:ext cx="301" cy="1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215" name="Line 29"/>
              <p:cNvSpPr>
                <a:spLocks noChangeShapeType="1"/>
              </p:cNvSpPr>
              <p:nvPr/>
            </p:nvSpPr>
            <p:spPr bwMode="auto">
              <a:xfrm flipV="1">
                <a:off x="1302" y="3502"/>
                <a:ext cx="118" cy="198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216" name="Line 30"/>
              <p:cNvSpPr>
                <a:spLocks noChangeShapeType="1"/>
              </p:cNvSpPr>
              <p:nvPr/>
            </p:nvSpPr>
            <p:spPr bwMode="auto">
              <a:xfrm>
                <a:off x="1430" y="3504"/>
                <a:ext cx="100" cy="183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217" name="AutoShape 31"/>
              <p:cNvSpPr>
                <a:spLocks noChangeArrowheads="1"/>
              </p:cNvSpPr>
              <p:nvPr/>
            </p:nvSpPr>
            <p:spPr bwMode="auto">
              <a:xfrm>
                <a:off x="1285" y="2976"/>
                <a:ext cx="256" cy="229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12" name="Text Box 32"/>
            <p:cNvSpPr txBox="1">
              <a:spLocks noChangeArrowheads="1"/>
            </p:cNvSpPr>
            <p:nvPr/>
          </p:nvSpPr>
          <p:spPr bwMode="auto">
            <a:xfrm>
              <a:off x="1111" y="3670"/>
              <a:ext cx="61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curator</a:t>
              </a:r>
            </a:p>
          </p:txBody>
        </p:sp>
      </p:grpSp>
      <p:grpSp>
        <p:nvGrpSpPr>
          <p:cNvPr id="6154" name="Group 33"/>
          <p:cNvGrpSpPr>
            <a:grpSpLocks/>
          </p:cNvGrpSpPr>
          <p:nvPr/>
        </p:nvGrpSpPr>
        <p:grpSpPr bwMode="auto">
          <a:xfrm>
            <a:off x="1187450" y="5300663"/>
            <a:ext cx="3309938" cy="285750"/>
            <a:chOff x="748" y="3339"/>
            <a:chExt cx="2085" cy="180"/>
          </a:xfrm>
        </p:grpSpPr>
        <p:sp>
          <p:nvSpPr>
            <p:cNvPr id="6209" name="Rectangle 34"/>
            <p:cNvSpPr>
              <a:spLocks noChangeArrowheads="1"/>
            </p:cNvSpPr>
            <p:nvPr/>
          </p:nvSpPr>
          <p:spPr bwMode="auto">
            <a:xfrm>
              <a:off x="748" y="3345"/>
              <a:ext cx="521" cy="175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600" b="1">
                  <a:solidFill>
                    <a:srgbClr val="FFFFFF"/>
                  </a:solidFill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6210" name="Rectangle 35"/>
            <p:cNvSpPr>
              <a:spLocks noChangeArrowheads="1"/>
            </p:cNvSpPr>
            <p:nvPr/>
          </p:nvSpPr>
          <p:spPr bwMode="auto">
            <a:xfrm>
              <a:off x="2313" y="3339"/>
              <a:ext cx="521" cy="175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600" b="1">
                  <a:solidFill>
                    <a:srgbClr val="FFFFFF"/>
                  </a:solidFill>
                  <a:cs typeface="Arial" panose="020B0604020202020204" pitchFamily="34" charset="0"/>
                </a:rPr>
                <a:t>report</a:t>
              </a:r>
            </a:p>
          </p:txBody>
        </p:sp>
      </p:grpSp>
      <p:grpSp>
        <p:nvGrpSpPr>
          <p:cNvPr id="6155" name="Group 36"/>
          <p:cNvGrpSpPr>
            <a:grpSpLocks/>
          </p:cNvGrpSpPr>
          <p:nvPr/>
        </p:nvGrpSpPr>
        <p:grpSpPr bwMode="auto">
          <a:xfrm>
            <a:off x="2700338" y="4149725"/>
            <a:ext cx="1222375" cy="893763"/>
            <a:chOff x="1701" y="2614"/>
            <a:chExt cx="770" cy="563"/>
          </a:xfrm>
        </p:grpSpPr>
        <p:sp>
          <p:nvSpPr>
            <p:cNvPr id="6207" name="AutoShape 37"/>
            <p:cNvSpPr>
              <a:spLocks noChangeArrowheads="1"/>
            </p:cNvSpPr>
            <p:nvPr/>
          </p:nvSpPr>
          <p:spPr bwMode="auto">
            <a:xfrm>
              <a:off x="1701" y="2614"/>
              <a:ext cx="771" cy="564"/>
            </a:xfrm>
            <a:prstGeom prst="cloudCallout">
              <a:avLst>
                <a:gd name="adj1" fmla="val -61963"/>
                <a:gd name="adj2" fmla="val 26949"/>
              </a:avLst>
            </a:prstGeom>
            <a:solidFill>
              <a:srgbClr val="CCE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08" name="AutoShape 38"/>
            <p:cNvSpPr>
              <a:spLocks noChangeArrowheads="1"/>
            </p:cNvSpPr>
            <p:nvPr/>
          </p:nvSpPr>
          <p:spPr bwMode="auto">
            <a:xfrm>
              <a:off x="1841" y="2739"/>
              <a:ext cx="462" cy="298"/>
            </a:xfrm>
            <a:prstGeom prst="verticalScroll">
              <a:avLst>
                <a:gd name="adj" fmla="val 12500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000">
                  <a:solidFill>
                    <a:srgbClr val="FFFFFF"/>
                  </a:solidFill>
                  <a:cs typeface="Arial" panose="020B0604020202020204" pitchFamily="34" charset="0"/>
                </a:rPr>
                <a:t>Curation </a:t>
              </a:r>
              <a:br>
                <a:rPr lang="en-GB" sz="1000">
                  <a:solidFill>
                    <a:srgbClr val="FFFFFF"/>
                  </a:solidFill>
                  <a:cs typeface="Arial" panose="020B0604020202020204" pitchFamily="34" charset="0"/>
                </a:rPr>
              </a:br>
              <a:r>
                <a:rPr lang="en-GB" sz="1000">
                  <a:solidFill>
                    <a:srgbClr val="FFFFFF"/>
                  </a:solidFill>
                  <a:cs typeface="Arial" panose="020B0604020202020204" pitchFamily="34" charset="0"/>
                </a:rPr>
                <a:t>manual</a:t>
              </a:r>
            </a:p>
          </p:txBody>
        </p:sp>
      </p:grpSp>
      <p:grpSp>
        <p:nvGrpSpPr>
          <p:cNvPr id="6156" name="Group 39"/>
          <p:cNvGrpSpPr>
            <a:grpSpLocks/>
          </p:cNvGrpSpPr>
          <p:nvPr/>
        </p:nvGrpSpPr>
        <p:grpSpPr bwMode="auto">
          <a:xfrm>
            <a:off x="1216025" y="2684463"/>
            <a:ext cx="2128838" cy="1217612"/>
            <a:chOff x="766" y="1691"/>
            <a:chExt cx="1341" cy="767"/>
          </a:xfrm>
        </p:grpSpPr>
        <p:sp>
          <p:nvSpPr>
            <p:cNvPr id="6199" name="AutoShape 40"/>
            <p:cNvSpPr>
              <a:spLocks noChangeArrowheads="1"/>
            </p:cNvSpPr>
            <p:nvPr/>
          </p:nvSpPr>
          <p:spPr bwMode="auto">
            <a:xfrm flipH="1" flipV="1">
              <a:off x="1486" y="1691"/>
              <a:ext cx="621" cy="767"/>
            </a:xfrm>
            <a:prstGeom prst="foldedCorner">
              <a:avLst>
                <a:gd name="adj" fmla="val 12500"/>
              </a:avLst>
            </a:prstGeom>
            <a:solidFill>
              <a:srgbClr val="B2B2B2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600">
                  <a:solidFill>
                    <a:srgbClr val="000000"/>
                  </a:solidFill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6200" name="Rectangle 41"/>
            <p:cNvSpPr>
              <a:spLocks noChangeArrowheads="1"/>
            </p:cNvSpPr>
            <p:nvPr/>
          </p:nvSpPr>
          <p:spPr bwMode="auto">
            <a:xfrm>
              <a:off x="1549" y="1799"/>
              <a:ext cx="274" cy="83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01" name="Rectangle 42"/>
            <p:cNvSpPr>
              <a:spLocks noChangeArrowheads="1"/>
            </p:cNvSpPr>
            <p:nvPr/>
          </p:nvSpPr>
          <p:spPr bwMode="auto">
            <a:xfrm>
              <a:off x="1757" y="1953"/>
              <a:ext cx="274" cy="83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02" name="Rectangle 43"/>
            <p:cNvSpPr>
              <a:spLocks noChangeArrowheads="1"/>
            </p:cNvSpPr>
            <p:nvPr/>
          </p:nvSpPr>
          <p:spPr bwMode="auto">
            <a:xfrm>
              <a:off x="1559" y="2088"/>
              <a:ext cx="274" cy="83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03" name="Rectangle 44"/>
            <p:cNvSpPr>
              <a:spLocks noChangeArrowheads="1"/>
            </p:cNvSpPr>
            <p:nvPr/>
          </p:nvSpPr>
          <p:spPr bwMode="auto">
            <a:xfrm>
              <a:off x="1685" y="2214"/>
              <a:ext cx="146" cy="92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04" name="Rectangle 45"/>
            <p:cNvSpPr>
              <a:spLocks noChangeArrowheads="1"/>
            </p:cNvSpPr>
            <p:nvPr/>
          </p:nvSpPr>
          <p:spPr bwMode="auto">
            <a:xfrm>
              <a:off x="1875" y="1801"/>
              <a:ext cx="146" cy="92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205" name="Line 46"/>
            <p:cNvSpPr>
              <a:spLocks noChangeShapeType="1"/>
            </p:cNvSpPr>
            <p:nvPr/>
          </p:nvSpPr>
          <p:spPr bwMode="auto">
            <a:xfrm>
              <a:off x="814" y="2074"/>
              <a:ext cx="6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206" name="Text Box 47"/>
            <p:cNvSpPr txBox="1">
              <a:spLocks noChangeArrowheads="1"/>
            </p:cNvSpPr>
            <p:nvPr/>
          </p:nvSpPr>
          <p:spPr bwMode="auto">
            <a:xfrm>
              <a:off x="766" y="1851"/>
              <a:ext cx="11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endParaRPr lang="en-GB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57" name="Group 48"/>
          <p:cNvGrpSpPr>
            <a:grpSpLocks/>
          </p:cNvGrpSpPr>
          <p:nvPr/>
        </p:nvGrpSpPr>
        <p:grpSpPr bwMode="auto">
          <a:xfrm>
            <a:off x="2555875" y="1884363"/>
            <a:ext cx="2319338" cy="741362"/>
            <a:chOff x="1610" y="1187"/>
            <a:chExt cx="1461" cy="467"/>
          </a:xfrm>
        </p:grpSpPr>
        <p:sp>
          <p:nvSpPr>
            <p:cNvPr id="6197" name="AutoShape 49"/>
            <p:cNvSpPr>
              <a:spLocks noChangeArrowheads="1"/>
            </p:cNvSpPr>
            <p:nvPr/>
          </p:nvSpPr>
          <p:spPr bwMode="auto">
            <a:xfrm flipH="1" flipV="1">
              <a:off x="1610" y="1188"/>
              <a:ext cx="1462" cy="467"/>
            </a:xfrm>
            <a:prstGeom prst="curvedUpArrow">
              <a:avLst>
                <a:gd name="adj1" fmla="val 15871"/>
                <a:gd name="adj2" fmla="val 93324"/>
                <a:gd name="adj3" fmla="val 33190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198" name="Text Box 50"/>
            <p:cNvSpPr txBox="1">
              <a:spLocks noChangeArrowheads="1"/>
            </p:cNvSpPr>
            <p:nvPr/>
          </p:nvSpPr>
          <p:spPr bwMode="auto">
            <a:xfrm>
              <a:off x="2127" y="1187"/>
              <a:ext cx="50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reject</a:t>
              </a:r>
            </a:p>
          </p:txBody>
        </p:sp>
      </p:grpSp>
      <p:grpSp>
        <p:nvGrpSpPr>
          <p:cNvPr id="6158" name="Group 51"/>
          <p:cNvGrpSpPr>
            <a:grpSpLocks/>
          </p:cNvGrpSpPr>
          <p:nvPr/>
        </p:nvGrpSpPr>
        <p:grpSpPr bwMode="auto">
          <a:xfrm>
            <a:off x="4210050" y="4724400"/>
            <a:ext cx="1722438" cy="1485900"/>
            <a:chOff x="2652" y="2976"/>
            <a:chExt cx="1085" cy="936"/>
          </a:xfrm>
        </p:grpSpPr>
        <p:grpSp>
          <p:nvGrpSpPr>
            <p:cNvPr id="6190" name="Group 52"/>
            <p:cNvGrpSpPr>
              <a:grpSpLocks/>
            </p:cNvGrpSpPr>
            <p:nvPr/>
          </p:nvGrpSpPr>
          <p:grpSpPr bwMode="auto">
            <a:xfrm>
              <a:off x="3025" y="2976"/>
              <a:ext cx="300" cy="722"/>
              <a:chOff x="3025" y="2976"/>
              <a:chExt cx="300" cy="722"/>
            </a:xfrm>
          </p:grpSpPr>
          <p:sp>
            <p:nvSpPr>
              <p:cNvPr id="6192" name="Line 53"/>
              <p:cNvSpPr>
                <a:spLocks noChangeShapeType="1"/>
              </p:cNvSpPr>
              <p:nvPr/>
            </p:nvSpPr>
            <p:spPr bwMode="auto">
              <a:xfrm>
                <a:off x="3171" y="3214"/>
                <a:ext cx="1" cy="292"/>
              </a:xfrm>
              <a:prstGeom prst="line">
                <a:avLst/>
              </a:prstGeom>
              <a:noFill/>
              <a:ln w="2844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193" name="Line 54"/>
              <p:cNvSpPr>
                <a:spLocks noChangeShapeType="1"/>
              </p:cNvSpPr>
              <p:nvPr/>
            </p:nvSpPr>
            <p:spPr bwMode="auto">
              <a:xfrm>
                <a:off x="3025" y="3303"/>
                <a:ext cx="301" cy="1"/>
              </a:xfrm>
              <a:prstGeom prst="line">
                <a:avLst/>
              </a:prstGeom>
              <a:noFill/>
              <a:ln w="2844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194" name="Line 55"/>
              <p:cNvSpPr>
                <a:spLocks noChangeShapeType="1"/>
              </p:cNvSpPr>
              <p:nvPr/>
            </p:nvSpPr>
            <p:spPr bwMode="auto">
              <a:xfrm flipV="1">
                <a:off x="3051" y="3502"/>
                <a:ext cx="118" cy="198"/>
              </a:xfrm>
              <a:prstGeom prst="line">
                <a:avLst/>
              </a:prstGeom>
              <a:noFill/>
              <a:ln w="2844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195" name="Line 56"/>
              <p:cNvSpPr>
                <a:spLocks noChangeShapeType="1"/>
              </p:cNvSpPr>
              <p:nvPr/>
            </p:nvSpPr>
            <p:spPr bwMode="auto">
              <a:xfrm>
                <a:off x="3179" y="3504"/>
                <a:ext cx="100" cy="183"/>
              </a:xfrm>
              <a:prstGeom prst="line">
                <a:avLst/>
              </a:prstGeom>
              <a:noFill/>
              <a:ln w="2844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196" name="AutoShape 57"/>
              <p:cNvSpPr>
                <a:spLocks noChangeArrowheads="1"/>
              </p:cNvSpPr>
              <p:nvPr/>
            </p:nvSpPr>
            <p:spPr bwMode="auto">
              <a:xfrm>
                <a:off x="3034" y="2976"/>
                <a:ext cx="256" cy="229"/>
              </a:xfrm>
              <a:prstGeom prst="smileyFace">
                <a:avLst>
                  <a:gd name="adj" fmla="val 4653"/>
                </a:avLst>
              </a:prstGeom>
              <a:solidFill>
                <a:srgbClr val="FFFFFF"/>
              </a:solidFill>
              <a:ln w="2844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91" name="Text Box 58"/>
            <p:cNvSpPr txBox="1">
              <a:spLocks noChangeArrowheads="1"/>
            </p:cNvSpPr>
            <p:nvPr/>
          </p:nvSpPr>
          <p:spPr bwMode="auto">
            <a:xfrm>
              <a:off x="2652" y="3662"/>
              <a:ext cx="108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 curator</a:t>
              </a:r>
            </a:p>
          </p:txBody>
        </p:sp>
      </p:grpSp>
      <p:grpSp>
        <p:nvGrpSpPr>
          <p:cNvPr id="6159" name="Group 59"/>
          <p:cNvGrpSpPr>
            <a:grpSpLocks/>
          </p:cNvGrpSpPr>
          <p:nvPr/>
        </p:nvGrpSpPr>
        <p:grpSpPr bwMode="auto">
          <a:xfrm>
            <a:off x="3417889" y="2538412"/>
            <a:ext cx="2551113" cy="1523999"/>
            <a:chOff x="2153" y="1599"/>
            <a:chExt cx="1607" cy="960"/>
          </a:xfrm>
        </p:grpSpPr>
        <p:sp>
          <p:nvSpPr>
            <p:cNvPr id="6178" name="AutoShape 60"/>
            <p:cNvSpPr>
              <a:spLocks noChangeArrowheads="1"/>
            </p:cNvSpPr>
            <p:nvPr/>
          </p:nvSpPr>
          <p:spPr bwMode="auto">
            <a:xfrm>
              <a:off x="2928" y="1599"/>
              <a:ext cx="832" cy="960"/>
            </a:xfrm>
            <a:prstGeom prst="can">
              <a:avLst>
                <a:gd name="adj" fmla="val 28846"/>
              </a:avLst>
            </a:prstGeom>
            <a:solidFill>
              <a:srgbClr val="3399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6179" name="Line 61"/>
            <p:cNvSpPr>
              <a:spLocks noChangeShapeType="1"/>
            </p:cNvSpPr>
            <p:nvPr/>
          </p:nvSpPr>
          <p:spPr bwMode="auto">
            <a:xfrm>
              <a:off x="2201" y="2084"/>
              <a:ext cx="640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80" name="Text Box 62"/>
            <p:cNvSpPr txBox="1">
              <a:spLocks noChangeArrowheads="1"/>
            </p:cNvSpPr>
            <p:nvPr/>
          </p:nvSpPr>
          <p:spPr bwMode="auto">
            <a:xfrm>
              <a:off x="2153" y="1861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annotate</a:t>
              </a:r>
            </a:p>
          </p:txBody>
        </p:sp>
        <p:grpSp>
          <p:nvGrpSpPr>
            <p:cNvPr id="6181" name="Group 63"/>
            <p:cNvGrpSpPr>
              <a:grpSpLocks/>
            </p:cNvGrpSpPr>
            <p:nvPr/>
          </p:nvGrpSpPr>
          <p:grpSpPr bwMode="auto">
            <a:xfrm>
              <a:off x="3061" y="1772"/>
              <a:ext cx="560" cy="756"/>
              <a:chOff x="3061" y="1772"/>
              <a:chExt cx="560" cy="756"/>
            </a:xfrm>
          </p:grpSpPr>
          <p:sp>
            <p:nvSpPr>
              <p:cNvPr id="6182" name="Rectangle 64"/>
              <p:cNvSpPr>
                <a:spLocks noChangeArrowheads="1"/>
              </p:cNvSpPr>
              <p:nvPr/>
            </p:nvSpPr>
            <p:spPr bwMode="auto">
              <a:xfrm>
                <a:off x="3118" y="1946"/>
                <a:ext cx="503" cy="549"/>
              </a:xfrm>
              <a:prstGeom prst="rect">
                <a:avLst/>
              </a:prstGeom>
              <a:solidFill>
                <a:srgbClr val="003063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183" name="Oval 65"/>
              <p:cNvSpPr>
                <a:spLocks noChangeArrowheads="1"/>
              </p:cNvSpPr>
              <p:nvPr/>
            </p:nvSpPr>
            <p:spPr bwMode="auto">
              <a:xfrm>
                <a:off x="3225" y="2298"/>
                <a:ext cx="128" cy="119"/>
              </a:xfrm>
              <a:prstGeom prst="ellipse">
                <a:avLst/>
              </a:prstGeom>
              <a:solidFill>
                <a:srgbClr val="FF0000"/>
              </a:solidFill>
              <a:ln w="2844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184" name="Oval 66"/>
              <p:cNvSpPr>
                <a:spLocks noChangeArrowheads="1"/>
              </p:cNvSpPr>
              <p:nvPr/>
            </p:nvSpPr>
            <p:spPr bwMode="auto">
              <a:xfrm>
                <a:off x="3389" y="2026"/>
                <a:ext cx="128" cy="119"/>
              </a:xfrm>
              <a:prstGeom prst="ellipse">
                <a:avLst/>
              </a:prstGeom>
              <a:solidFill>
                <a:srgbClr val="FF0000"/>
              </a:solidFill>
              <a:ln w="2844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cs typeface="Arial" panose="020B0604020202020204" pitchFamily="34" charset="0"/>
                </a:endParaRPr>
              </a:p>
            </p:txBody>
          </p:sp>
          <p:sp>
            <p:nvSpPr>
              <p:cNvPr id="6185" name="Line 67"/>
              <p:cNvSpPr>
                <a:spLocks noChangeShapeType="1"/>
              </p:cNvSpPr>
              <p:nvPr/>
            </p:nvSpPr>
            <p:spPr bwMode="auto">
              <a:xfrm flipH="1">
                <a:off x="3328" y="2133"/>
                <a:ext cx="88" cy="156"/>
              </a:xfrm>
              <a:prstGeom prst="line">
                <a:avLst/>
              </a:prstGeom>
              <a:noFill/>
              <a:ln w="2844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>
                  <a:cs typeface="Arial" panose="020B0604020202020204" pitchFamily="34" charset="0"/>
                </a:endParaRPr>
              </a:p>
            </p:txBody>
          </p:sp>
          <p:sp>
            <p:nvSpPr>
              <p:cNvPr id="6186" name="Text Box 68"/>
              <p:cNvSpPr txBox="1">
                <a:spLocks noChangeArrowheads="1"/>
              </p:cNvSpPr>
              <p:nvPr/>
            </p:nvSpPr>
            <p:spPr bwMode="auto">
              <a:xfrm>
                <a:off x="3318" y="2313"/>
                <a:ext cx="268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9pPr>
              </a:lstStyle>
              <a:p>
                <a:r>
                  <a:rPr lang="en-GB" sz="16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</a:t>
                </a:r>
              </a:p>
            </p:txBody>
          </p:sp>
          <p:sp>
            <p:nvSpPr>
              <p:cNvPr id="6187" name="Text Box 69"/>
              <p:cNvSpPr txBox="1">
                <a:spLocks noChangeArrowheads="1"/>
              </p:cNvSpPr>
              <p:nvPr/>
            </p:nvSpPr>
            <p:spPr bwMode="auto">
              <a:xfrm>
                <a:off x="3139" y="1981"/>
                <a:ext cx="268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9pPr>
              </a:lstStyle>
              <a:p>
                <a:r>
                  <a:rPr lang="en-GB" sz="16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p2</a:t>
                </a:r>
              </a:p>
            </p:txBody>
          </p:sp>
          <p:sp>
            <p:nvSpPr>
              <p:cNvPr id="6188" name="Text Box 70"/>
              <p:cNvSpPr txBox="1">
                <a:spLocks noChangeArrowheads="1"/>
              </p:cNvSpPr>
              <p:nvPr/>
            </p:nvSpPr>
            <p:spPr bwMode="auto">
              <a:xfrm>
                <a:off x="3373" y="2125"/>
                <a:ext cx="151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9pPr>
              </a:lstStyle>
              <a:p>
                <a:r>
                  <a:rPr lang="en-GB" sz="1600" b="1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</p:txBody>
          </p:sp>
          <p:sp>
            <p:nvSpPr>
              <p:cNvPr id="6189" name="Text Box 71"/>
              <p:cNvSpPr txBox="1">
                <a:spLocks noChangeArrowheads="1"/>
              </p:cNvSpPr>
              <p:nvPr/>
            </p:nvSpPr>
            <p:spPr bwMode="auto">
              <a:xfrm>
                <a:off x="3061" y="1772"/>
                <a:ext cx="337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1pPr>
                <a:lvl2pPr marL="742950" indent="-28575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2pPr>
                <a:lvl3pPr marL="11430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3pPr>
                <a:lvl4pPr marL="16002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4pPr>
                <a:lvl5pPr marL="2057400" indent="-22860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200">
                    <a:solidFill>
                      <a:schemeClr val="tx1"/>
                    </a:solidFill>
                    <a:latin typeface="Arial" charset="0"/>
                    <a:ea typeface="Geneva" charset="-128"/>
                  </a:defRPr>
                </a:lvl9pPr>
              </a:lstStyle>
              <a:p>
                <a:r>
                  <a:rPr lang="en-GB" sz="1600" b="1">
                    <a:solidFill>
                      <a:srgbClr val="003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</a:t>
                </a:r>
              </a:p>
            </p:txBody>
          </p:sp>
        </p:grpSp>
      </p:grpSp>
      <p:grpSp>
        <p:nvGrpSpPr>
          <p:cNvPr id="6160" name="Group 72"/>
          <p:cNvGrpSpPr>
            <a:grpSpLocks/>
          </p:cNvGrpSpPr>
          <p:nvPr/>
        </p:nvGrpSpPr>
        <p:grpSpPr bwMode="auto">
          <a:xfrm>
            <a:off x="6053138" y="3744913"/>
            <a:ext cx="2762250" cy="2287587"/>
            <a:chOff x="3813" y="2359"/>
            <a:chExt cx="1740" cy="1441"/>
          </a:xfrm>
        </p:grpSpPr>
        <p:sp>
          <p:nvSpPr>
            <p:cNvPr id="6170" name="Rectangle 73"/>
            <p:cNvSpPr>
              <a:spLocks noChangeArrowheads="1"/>
            </p:cNvSpPr>
            <p:nvPr/>
          </p:nvSpPr>
          <p:spPr bwMode="auto">
            <a:xfrm>
              <a:off x="4371" y="2512"/>
              <a:ext cx="1134" cy="466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rgbClr val="3333CC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2000">
                  <a:solidFill>
                    <a:srgbClr val="0066CC"/>
                  </a:solidFill>
                  <a:cs typeface="Arial" panose="020B0604020202020204" pitchFamily="34" charset="0"/>
                </a:rPr>
                <a:t>IMEx</a:t>
              </a:r>
            </a:p>
          </p:txBody>
        </p:sp>
        <p:sp>
          <p:nvSpPr>
            <p:cNvPr id="6171" name="AutoShape 74"/>
            <p:cNvSpPr>
              <a:spLocks noChangeArrowheads="1"/>
            </p:cNvSpPr>
            <p:nvPr/>
          </p:nvSpPr>
          <p:spPr bwMode="auto">
            <a:xfrm>
              <a:off x="4242" y="3225"/>
              <a:ext cx="411" cy="576"/>
            </a:xfrm>
            <a:prstGeom prst="can">
              <a:avLst>
                <a:gd name="adj" fmla="val 35036"/>
              </a:avLst>
            </a:prstGeom>
            <a:solidFill>
              <a:srgbClr val="CCFFCC"/>
            </a:solidFill>
            <a:ln w="9360">
              <a:solidFill>
                <a:srgbClr val="003063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200" b="1">
                  <a:solidFill>
                    <a:srgbClr val="0066CC"/>
                  </a:solidFill>
                  <a:cs typeface="Arial" panose="020B0604020202020204" pitchFamily="34" charset="0"/>
                </a:rPr>
                <a:t>MatrixDB</a:t>
              </a:r>
            </a:p>
          </p:txBody>
        </p:sp>
        <p:sp>
          <p:nvSpPr>
            <p:cNvPr id="6172" name="AutoShape 75"/>
            <p:cNvSpPr>
              <a:spLocks noChangeArrowheads="1"/>
            </p:cNvSpPr>
            <p:nvPr/>
          </p:nvSpPr>
          <p:spPr bwMode="auto">
            <a:xfrm>
              <a:off x="4689" y="3214"/>
              <a:ext cx="411" cy="576"/>
            </a:xfrm>
            <a:prstGeom prst="can">
              <a:avLst>
                <a:gd name="adj" fmla="val 35036"/>
              </a:avLst>
            </a:prstGeom>
            <a:solidFill>
              <a:srgbClr val="CCFFCC"/>
            </a:solidFill>
            <a:ln w="9360">
              <a:solidFill>
                <a:srgbClr val="003063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800" b="1">
                  <a:solidFill>
                    <a:srgbClr val="0066CC"/>
                  </a:solidFill>
                  <a:cs typeface="Arial" panose="020B0604020202020204" pitchFamily="34" charset="0"/>
                </a:rPr>
                <a:t>Mint</a:t>
              </a:r>
            </a:p>
          </p:txBody>
        </p:sp>
        <p:sp>
          <p:nvSpPr>
            <p:cNvPr id="6173" name="AutoShape 76"/>
            <p:cNvSpPr>
              <a:spLocks noChangeArrowheads="1"/>
            </p:cNvSpPr>
            <p:nvPr/>
          </p:nvSpPr>
          <p:spPr bwMode="auto">
            <a:xfrm>
              <a:off x="5143" y="3217"/>
              <a:ext cx="411" cy="576"/>
            </a:xfrm>
            <a:prstGeom prst="can">
              <a:avLst>
                <a:gd name="adj" fmla="val 35036"/>
              </a:avLst>
            </a:prstGeom>
            <a:solidFill>
              <a:srgbClr val="CCFFCC"/>
            </a:solidFill>
            <a:ln w="9360">
              <a:solidFill>
                <a:srgbClr val="003063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800" b="1">
                  <a:solidFill>
                    <a:srgbClr val="0066CC"/>
                  </a:solidFill>
                  <a:cs typeface="Arial" panose="020B0604020202020204" pitchFamily="34" charset="0"/>
                </a:rPr>
                <a:t>DIP</a:t>
              </a:r>
            </a:p>
          </p:txBody>
        </p:sp>
        <p:sp>
          <p:nvSpPr>
            <p:cNvPr id="6174" name="Line 77"/>
            <p:cNvSpPr>
              <a:spLocks noChangeShapeType="1"/>
            </p:cNvSpPr>
            <p:nvPr/>
          </p:nvSpPr>
          <p:spPr bwMode="auto">
            <a:xfrm flipH="1">
              <a:off x="4491" y="2978"/>
              <a:ext cx="253" cy="220"/>
            </a:xfrm>
            <a:prstGeom prst="line">
              <a:avLst/>
            </a:prstGeom>
            <a:noFill/>
            <a:ln w="28440">
              <a:solidFill>
                <a:srgbClr val="008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75" name="Line 78"/>
            <p:cNvSpPr>
              <a:spLocks noChangeShapeType="1"/>
            </p:cNvSpPr>
            <p:nvPr/>
          </p:nvSpPr>
          <p:spPr bwMode="auto">
            <a:xfrm flipH="1">
              <a:off x="4882" y="2988"/>
              <a:ext cx="34" cy="220"/>
            </a:xfrm>
            <a:prstGeom prst="line">
              <a:avLst/>
            </a:prstGeom>
            <a:noFill/>
            <a:ln w="28440">
              <a:solidFill>
                <a:srgbClr val="008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76" name="Line 79"/>
            <p:cNvSpPr>
              <a:spLocks noChangeShapeType="1"/>
            </p:cNvSpPr>
            <p:nvPr/>
          </p:nvSpPr>
          <p:spPr bwMode="auto">
            <a:xfrm>
              <a:off x="5079" y="2962"/>
              <a:ext cx="256" cy="246"/>
            </a:xfrm>
            <a:prstGeom prst="line">
              <a:avLst/>
            </a:prstGeom>
            <a:noFill/>
            <a:ln w="28440">
              <a:solidFill>
                <a:srgbClr val="008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77" name="Line 80"/>
            <p:cNvSpPr>
              <a:spLocks noChangeShapeType="1"/>
            </p:cNvSpPr>
            <p:nvPr/>
          </p:nvSpPr>
          <p:spPr bwMode="auto">
            <a:xfrm>
              <a:off x="3813" y="2359"/>
              <a:ext cx="549" cy="394"/>
            </a:xfrm>
            <a:prstGeom prst="line">
              <a:avLst/>
            </a:prstGeom>
            <a:noFill/>
            <a:ln w="28440">
              <a:solidFill>
                <a:srgbClr val="008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</p:grpSp>
      <p:grpSp>
        <p:nvGrpSpPr>
          <p:cNvPr id="6161" name="Group 81"/>
          <p:cNvGrpSpPr>
            <a:grpSpLocks/>
          </p:cNvGrpSpPr>
          <p:nvPr/>
        </p:nvGrpSpPr>
        <p:grpSpPr bwMode="auto">
          <a:xfrm>
            <a:off x="6010275" y="2049463"/>
            <a:ext cx="2740025" cy="1682750"/>
            <a:chOff x="3786" y="1291"/>
            <a:chExt cx="1726" cy="1060"/>
          </a:xfrm>
        </p:grpSpPr>
        <p:sp>
          <p:nvSpPr>
            <p:cNvPr id="6165" name="Rectangle 82"/>
            <p:cNvSpPr>
              <a:spLocks noChangeArrowheads="1"/>
            </p:cNvSpPr>
            <p:nvPr/>
          </p:nvSpPr>
          <p:spPr bwMode="auto">
            <a:xfrm>
              <a:off x="4379" y="1291"/>
              <a:ext cx="1134" cy="466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rgbClr val="3333CC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2000">
                  <a:solidFill>
                    <a:srgbClr val="0066CC"/>
                  </a:solidFill>
                  <a:cs typeface="Arial" panose="020B0604020202020204" pitchFamily="34" charset="0"/>
                </a:rPr>
                <a:t>Public web site</a:t>
              </a:r>
            </a:p>
          </p:txBody>
        </p:sp>
        <p:sp>
          <p:nvSpPr>
            <p:cNvPr id="6166" name="Rectangle 83"/>
            <p:cNvSpPr>
              <a:spLocks noChangeArrowheads="1"/>
            </p:cNvSpPr>
            <p:nvPr/>
          </p:nvSpPr>
          <p:spPr bwMode="auto">
            <a:xfrm>
              <a:off x="4371" y="1886"/>
              <a:ext cx="1134" cy="466"/>
            </a:xfrm>
            <a:prstGeom prst="rect">
              <a:avLst/>
            </a:prstGeom>
            <a:solidFill>
              <a:srgbClr val="CCFFCC"/>
            </a:solidFill>
            <a:ln w="9360">
              <a:solidFill>
                <a:srgbClr val="3333CC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2000">
                  <a:solidFill>
                    <a:srgbClr val="0066CC"/>
                  </a:solidFill>
                  <a:cs typeface="Arial" panose="020B0604020202020204" pitchFamily="34" charset="0"/>
                </a:rPr>
                <a:t>FTP site</a:t>
              </a:r>
            </a:p>
          </p:txBody>
        </p:sp>
        <p:sp>
          <p:nvSpPr>
            <p:cNvPr id="6167" name="Line 84"/>
            <p:cNvSpPr>
              <a:spLocks noChangeShapeType="1"/>
            </p:cNvSpPr>
            <p:nvPr/>
          </p:nvSpPr>
          <p:spPr bwMode="auto">
            <a:xfrm flipV="1">
              <a:off x="3794" y="1544"/>
              <a:ext cx="531" cy="335"/>
            </a:xfrm>
            <a:prstGeom prst="line">
              <a:avLst/>
            </a:prstGeom>
            <a:noFill/>
            <a:ln w="28440">
              <a:solidFill>
                <a:srgbClr val="008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68" name="Line 85"/>
            <p:cNvSpPr>
              <a:spLocks noChangeShapeType="1"/>
            </p:cNvSpPr>
            <p:nvPr/>
          </p:nvSpPr>
          <p:spPr bwMode="auto">
            <a:xfrm>
              <a:off x="3804" y="2102"/>
              <a:ext cx="549" cy="1"/>
            </a:xfrm>
            <a:prstGeom prst="line">
              <a:avLst/>
            </a:prstGeom>
            <a:noFill/>
            <a:ln w="28440">
              <a:solidFill>
                <a:srgbClr val="008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69" name="Text Box 86"/>
            <p:cNvSpPr txBox="1">
              <a:spLocks noChangeArrowheads="1"/>
            </p:cNvSpPr>
            <p:nvPr/>
          </p:nvSpPr>
          <p:spPr bwMode="auto">
            <a:xfrm>
              <a:off x="3786" y="1873"/>
              <a:ext cx="58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2000">
                  <a:solidFill>
                    <a:srgbClr val="0066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</a:t>
              </a:r>
            </a:p>
          </p:txBody>
        </p:sp>
      </p:grpSp>
      <p:grpSp>
        <p:nvGrpSpPr>
          <p:cNvPr id="6162" name="Group 87"/>
          <p:cNvGrpSpPr>
            <a:grpSpLocks/>
          </p:cNvGrpSpPr>
          <p:nvPr/>
        </p:nvGrpSpPr>
        <p:grpSpPr bwMode="auto">
          <a:xfrm>
            <a:off x="5326058" y="4143373"/>
            <a:ext cx="488949" cy="895349"/>
            <a:chOff x="3355" y="2610"/>
            <a:chExt cx="308" cy="564"/>
          </a:xfrm>
        </p:grpSpPr>
        <p:sp>
          <p:nvSpPr>
            <p:cNvPr id="6163" name="Line 88"/>
            <p:cNvSpPr>
              <a:spLocks noChangeShapeType="1"/>
            </p:cNvSpPr>
            <p:nvPr/>
          </p:nvSpPr>
          <p:spPr bwMode="auto">
            <a:xfrm flipV="1">
              <a:off x="3438" y="2610"/>
              <a:ext cx="1" cy="56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  <p:sp>
          <p:nvSpPr>
            <p:cNvPr id="6164" name="Text Box 89"/>
            <p:cNvSpPr txBox="1">
              <a:spLocks noChangeArrowheads="1"/>
            </p:cNvSpPr>
            <p:nvPr/>
          </p:nvSpPr>
          <p:spPr bwMode="auto">
            <a:xfrm>
              <a:off x="3355" y="2647"/>
              <a:ext cx="30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r>
                <a:rPr lang="en-GB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</a:t>
              </a: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83" y="5139530"/>
            <a:ext cx="605766" cy="60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1001" y="2981435"/>
            <a:ext cx="6416458" cy="914400"/>
          </a:xfrm>
          <a:prstGeom prst="rect">
            <a:avLst/>
          </a:prstGeom>
          <a:solidFill>
            <a:srgbClr val="C0C0C0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20369" y="5202620"/>
            <a:ext cx="8294688" cy="914400"/>
          </a:xfrm>
          <a:prstGeom prst="rect">
            <a:avLst/>
          </a:prstGeom>
          <a:solidFill>
            <a:srgbClr val="C0C0C0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035423" y="3057635"/>
            <a:ext cx="904875" cy="762000"/>
            <a:chOff x="4464" y="1056"/>
            <a:chExt cx="454" cy="624"/>
          </a:xfrm>
        </p:grpSpPr>
        <p:sp>
          <p:nvSpPr>
            <p:cNvPr id="7" name="AutoShape 17"/>
            <p:cNvSpPr>
              <a:spLocks noChangeArrowheads="1"/>
            </p:cNvSpPr>
            <p:nvPr/>
          </p:nvSpPr>
          <p:spPr bwMode="auto">
            <a:xfrm>
              <a:off x="4464" y="1453"/>
              <a:ext cx="454" cy="227"/>
            </a:xfrm>
            <a:prstGeom prst="can">
              <a:avLst>
                <a:gd name="adj" fmla="val 25000"/>
              </a:avLst>
            </a:prstGeom>
            <a:solidFill>
              <a:srgbClr val="5859A8"/>
            </a:solidFill>
            <a:ln w="9525">
              <a:solidFill>
                <a:srgbClr val="3A3C6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AutoShape 18"/>
            <p:cNvSpPr>
              <a:spLocks noChangeArrowheads="1"/>
            </p:cNvSpPr>
            <p:nvPr/>
          </p:nvSpPr>
          <p:spPr bwMode="auto">
            <a:xfrm>
              <a:off x="4464" y="1255"/>
              <a:ext cx="454" cy="226"/>
            </a:xfrm>
            <a:prstGeom prst="can">
              <a:avLst>
                <a:gd name="adj" fmla="val 25000"/>
              </a:avLst>
            </a:prstGeom>
            <a:solidFill>
              <a:srgbClr val="5859A8"/>
            </a:solidFill>
            <a:ln w="9525">
              <a:solidFill>
                <a:srgbClr val="3A3C6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hangingPunct="0">
                <a:lnSpc>
                  <a:spcPct val="104000"/>
                </a:lnSpc>
                <a:buClr>
                  <a:srgbClr val="000000"/>
                </a:buClr>
                <a:buSzPct val="45000"/>
                <a:buFont typeface="Wingdings" charset="0"/>
                <a:buNone/>
                <a:defRPr/>
              </a:pPr>
              <a:endParaRPr lang="en-US" sz="1800">
                <a:solidFill>
                  <a:schemeClr val="bg1"/>
                </a:solidFill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9" name="AutoShape 19"/>
            <p:cNvSpPr>
              <a:spLocks noChangeArrowheads="1"/>
            </p:cNvSpPr>
            <p:nvPr/>
          </p:nvSpPr>
          <p:spPr bwMode="auto">
            <a:xfrm>
              <a:off x="4464" y="1056"/>
              <a:ext cx="454" cy="228"/>
            </a:xfrm>
            <a:prstGeom prst="can">
              <a:avLst>
                <a:gd name="adj" fmla="val 25000"/>
              </a:avLst>
            </a:prstGeom>
            <a:solidFill>
              <a:srgbClr val="5859A8"/>
            </a:solidFill>
            <a:ln w="9525">
              <a:solidFill>
                <a:srgbClr val="3A3C6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" name="Oval 58"/>
          <p:cNvSpPr>
            <a:spLocks noChangeArrowheads="1"/>
          </p:cNvSpPr>
          <p:nvPr/>
        </p:nvSpPr>
        <p:spPr bwMode="auto">
          <a:xfrm>
            <a:off x="4165598" y="3229085"/>
            <a:ext cx="579438" cy="457200"/>
          </a:xfrm>
          <a:prstGeom prst="ellipse">
            <a:avLst/>
          </a:prstGeom>
          <a:solidFill>
            <a:schemeClr val="bg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3"/>
          <p:cNvSpPr txBox="1">
            <a:spLocks noChangeArrowheads="1"/>
          </p:cNvSpPr>
          <p:nvPr/>
        </p:nvSpPr>
        <p:spPr bwMode="auto">
          <a:xfrm>
            <a:off x="457200" y="3290998"/>
            <a:ext cx="23118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 smtClean="0">
                <a:latin typeface="Verdana" charset="0"/>
                <a:ea typeface="ヒラギノ角ゴ Pro W3" charset="0"/>
                <a:cs typeface="ヒラギノ角ゴ Pro W3" charset="0"/>
              </a:rPr>
              <a:t>Common curation platform</a:t>
            </a:r>
            <a:endParaRPr lang="en-US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2" name="Text Box 104"/>
          <p:cNvSpPr txBox="1">
            <a:spLocks noChangeArrowheads="1"/>
          </p:cNvSpPr>
          <p:nvPr/>
        </p:nvSpPr>
        <p:spPr bwMode="auto">
          <a:xfrm>
            <a:off x="465658" y="5842382"/>
            <a:ext cx="81703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i="1" dirty="0" smtClean="0">
                <a:latin typeface="Verdana" charset="0"/>
                <a:ea typeface="ヒラギノ角ゴ Pro W3" charset="0"/>
                <a:cs typeface="ヒラギノ角ゴ Pro W3" charset="0"/>
              </a:rPr>
              <a:t>Specific Data Dissemination Platforms</a:t>
            </a:r>
            <a:endParaRPr lang="en-US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338" y="3223173"/>
            <a:ext cx="804344" cy="481723"/>
          </a:xfrm>
          <a:prstGeom prst="rect">
            <a:avLst/>
          </a:prstGeom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81000" y="1808332"/>
            <a:ext cx="8294688" cy="731668"/>
          </a:xfrm>
          <a:prstGeom prst="rect">
            <a:avLst/>
          </a:prstGeom>
          <a:solidFill>
            <a:srgbClr val="C0C0C0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400" y="1842301"/>
            <a:ext cx="828499" cy="390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85" y="1865190"/>
            <a:ext cx="805793" cy="3676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885" y="1917523"/>
            <a:ext cx="376620" cy="3153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320"/>
          <a:stretch/>
        </p:blipFill>
        <p:spPr>
          <a:xfrm>
            <a:off x="4766460" y="1917523"/>
            <a:ext cx="621862" cy="314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939" y="1881034"/>
            <a:ext cx="949434" cy="351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659" y="1855024"/>
            <a:ext cx="1083879" cy="377809"/>
          </a:xfrm>
          <a:prstGeom prst="rect">
            <a:avLst/>
          </a:prstGeom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4" t="8522" r="4251" b="29705"/>
          <a:stretch/>
        </p:blipFill>
        <p:spPr bwMode="auto">
          <a:xfrm>
            <a:off x="3350264" y="1815819"/>
            <a:ext cx="878335" cy="41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6821" y="1949935"/>
            <a:ext cx="972419" cy="282898"/>
          </a:xfrm>
          <a:prstGeom prst="rect">
            <a:avLst/>
          </a:prstGeom>
        </p:spPr>
      </p:pic>
      <p:sp>
        <p:nvSpPr>
          <p:cNvPr id="23" name="Text Box 103"/>
          <p:cNvSpPr txBox="1">
            <a:spLocks noChangeArrowheads="1"/>
          </p:cNvSpPr>
          <p:nvPr/>
        </p:nvSpPr>
        <p:spPr bwMode="auto">
          <a:xfrm>
            <a:off x="1549400" y="1386653"/>
            <a:ext cx="828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General curation, </a:t>
            </a:r>
            <a:b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large scale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658" y="1891143"/>
            <a:ext cx="956732" cy="341690"/>
          </a:xfrm>
          <a:prstGeom prst="rect">
            <a:avLst/>
          </a:prstGeom>
        </p:spPr>
      </p:pic>
      <p:sp>
        <p:nvSpPr>
          <p:cNvPr id="25" name="Text Box 103"/>
          <p:cNvSpPr txBox="1">
            <a:spLocks noChangeArrowheads="1"/>
          </p:cNvSpPr>
          <p:nvPr/>
        </p:nvSpPr>
        <p:spPr bwMode="auto">
          <a:xfrm>
            <a:off x="465658" y="1509764"/>
            <a:ext cx="1065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General curation, </a:t>
            </a:r>
            <a:b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domain int.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6" name="Text Box 103"/>
          <p:cNvSpPr txBox="1">
            <a:spLocks noChangeArrowheads="1"/>
          </p:cNvSpPr>
          <p:nvPr/>
        </p:nvSpPr>
        <p:spPr bwMode="auto">
          <a:xfrm>
            <a:off x="2461185" y="1386653"/>
            <a:ext cx="805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UniProt entry related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7" name="Text Box 103"/>
          <p:cNvSpPr txBox="1">
            <a:spLocks noChangeArrowheads="1"/>
          </p:cNvSpPr>
          <p:nvPr/>
        </p:nvSpPr>
        <p:spPr bwMode="auto">
          <a:xfrm>
            <a:off x="3281271" y="1477265"/>
            <a:ext cx="8691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Extracellular matrix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8" name="Text Box 103"/>
          <p:cNvSpPr txBox="1">
            <a:spLocks noChangeArrowheads="1"/>
          </p:cNvSpPr>
          <p:nvPr/>
        </p:nvSpPr>
        <p:spPr bwMode="auto">
          <a:xfrm>
            <a:off x="4093338" y="1448208"/>
            <a:ext cx="8043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Model organisms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9" name="Text Box 103"/>
          <p:cNvSpPr txBox="1">
            <a:spLocks noChangeArrowheads="1"/>
          </p:cNvSpPr>
          <p:nvPr/>
        </p:nvSpPr>
        <p:spPr bwMode="auto">
          <a:xfrm>
            <a:off x="4795839" y="1477265"/>
            <a:ext cx="6305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Immune system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0" name="Text Box 103"/>
          <p:cNvSpPr txBox="1">
            <a:spLocks noChangeArrowheads="1"/>
          </p:cNvSpPr>
          <p:nvPr/>
        </p:nvSpPr>
        <p:spPr bwMode="auto">
          <a:xfrm>
            <a:off x="5500688" y="1509764"/>
            <a:ext cx="925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Commercial curation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1" name="Text Box 103"/>
          <p:cNvSpPr txBox="1">
            <a:spLocks noChangeArrowheads="1"/>
          </p:cNvSpPr>
          <p:nvPr/>
        </p:nvSpPr>
        <p:spPr bwMode="auto">
          <a:xfrm>
            <a:off x="6588124" y="1509764"/>
            <a:ext cx="8501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Cellular mechanics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2" name="Text Box 103"/>
          <p:cNvSpPr txBox="1">
            <a:spLocks noChangeArrowheads="1"/>
          </p:cNvSpPr>
          <p:nvPr/>
        </p:nvSpPr>
        <p:spPr bwMode="auto">
          <a:xfrm>
            <a:off x="7676821" y="1564558"/>
            <a:ext cx="957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Regulatory interactions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33" name="AutoShape 96"/>
          <p:cNvCxnSpPr>
            <a:cxnSpLocks noChangeShapeType="1"/>
            <a:endCxn id="9" idx="1"/>
          </p:cNvCxnSpPr>
          <p:nvPr/>
        </p:nvCxnSpPr>
        <p:spPr bwMode="auto">
          <a:xfrm>
            <a:off x="2267744" y="2540000"/>
            <a:ext cx="2220117" cy="5176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97"/>
          <p:cNvCxnSpPr>
            <a:cxnSpLocks noChangeShapeType="1"/>
            <a:endCxn id="9" idx="1"/>
          </p:cNvCxnSpPr>
          <p:nvPr/>
        </p:nvCxnSpPr>
        <p:spPr bwMode="auto">
          <a:xfrm>
            <a:off x="4487860" y="2540000"/>
            <a:ext cx="1" cy="5176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AutoShape 98"/>
          <p:cNvCxnSpPr>
            <a:cxnSpLocks noChangeShapeType="1"/>
            <a:endCxn id="9" idx="1"/>
          </p:cNvCxnSpPr>
          <p:nvPr/>
        </p:nvCxnSpPr>
        <p:spPr bwMode="auto">
          <a:xfrm flipH="1">
            <a:off x="4487861" y="2540000"/>
            <a:ext cx="2495584" cy="5176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400" y="5468687"/>
            <a:ext cx="828499" cy="3905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85" y="5334001"/>
            <a:ext cx="805793" cy="355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885" y="5543909"/>
            <a:ext cx="376620" cy="3153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320"/>
          <a:stretch/>
        </p:blipFill>
        <p:spPr>
          <a:xfrm>
            <a:off x="4766460" y="5543909"/>
            <a:ext cx="621862" cy="314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939" y="5507420"/>
            <a:ext cx="949434" cy="3517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659" y="5481410"/>
            <a:ext cx="1083879" cy="377809"/>
          </a:xfrm>
          <a:prstGeom prst="rect">
            <a:avLst/>
          </a:prstGeom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4" t="8522" r="4251" b="29705"/>
          <a:stretch/>
        </p:blipFill>
        <p:spPr bwMode="auto">
          <a:xfrm>
            <a:off x="3350264" y="5442205"/>
            <a:ext cx="878335" cy="41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" name="AutoShape 96"/>
          <p:cNvCxnSpPr>
            <a:cxnSpLocks noChangeShapeType="1"/>
            <a:stCxn id="7" idx="3"/>
          </p:cNvCxnSpPr>
          <p:nvPr/>
        </p:nvCxnSpPr>
        <p:spPr bwMode="auto">
          <a:xfrm flipH="1">
            <a:off x="1691680" y="3819635"/>
            <a:ext cx="2796181" cy="13375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" name="AutoShape 97"/>
          <p:cNvCxnSpPr>
            <a:cxnSpLocks noChangeShapeType="1"/>
            <a:stCxn id="7" idx="3"/>
          </p:cNvCxnSpPr>
          <p:nvPr/>
        </p:nvCxnSpPr>
        <p:spPr bwMode="auto">
          <a:xfrm flipH="1">
            <a:off x="4483790" y="3819635"/>
            <a:ext cx="4071" cy="13375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5" name="AutoShape 98"/>
          <p:cNvCxnSpPr>
            <a:cxnSpLocks noChangeShapeType="1"/>
            <a:stCxn id="7" idx="3"/>
          </p:cNvCxnSpPr>
          <p:nvPr/>
        </p:nvCxnSpPr>
        <p:spPr bwMode="auto">
          <a:xfrm>
            <a:off x="4487861" y="3819635"/>
            <a:ext cx="2392884" cy="13375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6" name="Text Box 104"/>
          <p:cNvSpPr txBox="1">
            <a:spLocks noChangeArrowheads="1"/>
          </p:cNvSpPr>
          <p:nvPr/>
        </p:nvSpPr>
        <p:spPr bwMode="auto">
          <a:xfrm>
            <a:off x="465658" y="2241682"/>
            <a:ext cx="81703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i="1" dirty="0" smtClean="0">
                <a:latin typeface="Verdana" charset="0"/>
                <a:ea typeface="ヒラギノ角ゴ Pro W3" charset="0"/>
                <a:cs typeface="ヒラギノ角ゴ Pro W3" charset="0"/>
              </a:rPr>
              <a:t>Specific curation focus/expertise</a:t>
            </a:r>
            <a:endParaRPr lang="en-US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7469576" y="2960499"/>
            <a:ext cx="1217224" cy="914400"/>
          </a:xfrm>
          <a:prstGeom prst="rect">
            <a:avLst/>
          </a:prstGeom>
          <a:solidFill>
            <a:srgbClr val="C0C0C0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8" name="Text Box 104"/>
          <p:cNvSpPr txBox="1">
            <a:spLocks noChangeArrowheads="1"/>
          </p:cNvSpPr>
          <p:nvPr/>
        </p:nvSpPr>
        <p:spPr bwMode="auto">
          <a:xfrm>
            <a:off x="7469577" y="3212267"/>
            <a:ext cx="1217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i="1" dirty="0">
                <a:latin typeface="Verdana" charset="0"/>
                <a:ea typeface="ヒラギノ角ゴ Pro W3" charset="0"/>
                <a:cs typeface="ヒラギノ角ゴ Pro W3" charset="0"/>
              </a:rPr>
              <a:t>O</a:t>
            </a:r>
            <a:r>
              <a:rPr lang="en-US" i="1" dirty="0" smtClean="0">
                <a:latin typeface="Verdana" charset="0"/>
                <a:ea typeface="ヒラギノ角ゴ Pro W3" charset="0"/>
                <a:cs typeface="ヒラギノ角ゴ Pro W3" charset="0"/>
              </a:rPr>
              <a:t>ther DBs</a:t>
            </a:r>
            <a:endParaRPr lang="en-US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49" name="AutoShape 98"/>
          <p:cNvCxnSpPr>
            <a:cxnSpLocks noChangeShapeType="1"/>
            <a:stCxn id="8" idx="4"/>
            <a:endCxn id="47" idx="1"/>
          </p:cNvCxnSpPr>
          <p:nvPr/>
        </p:nvCxnSpPr>
        <p:spPr bwMode="auto">
          <a:xfrm flipV="1">
            <a:off x="4940298" y="3417699"/>
            <a:ext cx="2529278" cy="20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657" y="5494873"/>
            <a:ext cx="999067" cy="34262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85" y="5674484"/>
            <a:ext cx="805793" cy="207204"/>
          </a:xfrm>
          <a:prstGeom prst="rect">
            <a:avLst/>
          </a:prstGeom>
        </p:spPr>
      </p:pic>
      <p:pic>
        <p:nvPicPr>
          <p:cNvPr id="52" name="Picture 6" descr="http://www.ebi.ac.uk/intact/images/logos/partners/imex_agbase_s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9" y="2379001"/>
            <a:ext cx="901509" cy="40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 Box 103"/>
          <p:cNvSpPr txBox="1">
            <a:spLocks noChangeArrowheads="1"/>
          </p:cNvSpPr>
          <p:nvPr/>
        </p:nvSpPr>
        <p:spPr bwMode="auto">
          <a:xfrm>
            <a:off x="338319" y="2648719"/>
            <a:ext cx="1065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Host – pathogen interactions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4" name="Picture 4" descr="compressed CV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619" y="2379002"/>
            <a:ext cx="523776" cy="34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Box 103"/>
          <p:cNvSpPr txBox="1">
            <a:spLocks noChangeArrowheads="1"/>
          </p:cNvSpPr>
          <p:nvPr/>
        </p:nvSpPr>
        <p:spPr bwMode="auto">
          <a:xfrm>
            <a:off x="7583633" y="2719081"/>
            <a:ext cx="10656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smtClean="0">
                <a:latin typeface="Verdana" charset="0"/>
                <a:ea typeface="ヒラギノ角ゴ Pro W3" charset="0"/>
                <a:cs typeface="ヒラギノ角ゴ Pro W3" charset="0"/>
              </a:rPr>
              <a:t>Cardiovascular proteins</a:t>
            </a:r>
            <a:endParaRPr lang="en-US" sz="800" i="1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626" y="5488489"/>
            <a:ext cx="801761" cy="22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357188" y="189731"/>
            <a:ext cx="767119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err="1"/>
              <a:t>IntAct</a:t>
            </a:r>
            <a:r>
              <a:rPr lang="en-GB" dirty="0"/>
              <a:t> </a:t>
            </a:r>
            <a:r>
              <a:rPr lang="en-GB" dirty="0" smtClean="0"/>
              <a:t>as a common curation platform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9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intact-logo-medium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0"/>
            <a:ext cx="133191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251520" y="44624"/>
            <a:ext cx="5843588" cy="587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 err="1"/>
              <a:t>IntAct</a:t>
            </a:r>
            <a:r>
              <a:rPr lang="en-GB" dirty="0"/>
              <a:t> – Home Page</a:t>
            </a:r>
          </a:p>
        </p:txBody>
      </p: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2890985" y="673532"/>
            <a:ext cx="34505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GB" sz="28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  <a:cs typeface="Arial" panose="020B0604020202020204" pitchFamily="34" charset="0"/>
                <a:hlinkClick r:id="rId6"/>
              </a:rPr>
              <a:t>www.ebi.ac.uk/intact</a:t>
            </a:r>
            <a:endParaRPr lang="en-US" sz="18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10681" t="11129" r="11422" b="7060"/>
          <a:stretch/>
        </p:blipFill>
        <p:spPr>
          <a:xfrm>
            <a:off x="539552" y="1268760"/>
            <a:ext cx="8153400" cy="4814389"/>
          </a:xfrm>
          <a:prstGeom prst="rect">
            <a:avLst/>
          </a:prstGeom>
        </p:spPr>
      </p:pic>
      <p:sp>
        <p:nvSpPr>
          <p:cNvPr id="7" name="AutoShape 18"/>
          <p:cNvSpPr>
            <a:spLocks noChangeArrowheads="1"/>
          </p:cNvSpPr>
          <p:nvPr/>
        </p:nvSpPr>
        <p:spPr bwMode="auto">
          <a:xfrm>
            <a:off x="658947" y="2771658"/>
            <a:ext cx="2049255" cy="945374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92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act-logo-medium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78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850" y="115888"/>
            <a:ext cx="7848600" cy="585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>
              <a:defRPr sz="3200">
                <a:solidFill>
                  <a:srgbClr val="72AD46"/>
                </a:solidFill>
                <a:ea typeface="+mj-ea"/>
                <a:cs typeface="Arial" pitchFamily="34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en-GB" dirty="0"/>
              <a:t>IntAct webpage-based 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745" t="11531" r="11513" b="8651"/>
          <a:stretch/>
        </p:blipFill>
        <p:spPr>
          <a:xfrm>
            <a:off x="533401" y="980727"/>
            <a:ext cx="8233256" cy="4752529"/>
          </a:xfrm>
          <a:prstGeom prst="rect">
            <a:avLst/>
          </a:prstGeom>
        </p:spPr>
      </p:pic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467545" y="1895748"/>
            <a:ext cx="4464496" cy="381123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1" name="Oval 10"/>
          <p:cNvSpPr/>
          <p:nvPr/>
        </p:nvSpPr>
        <p:spPr>
          <a:xfrm>
            <a:off x="755576" y="4237910"/>
            <a:ext cx="198384" cy="198384"/>
          </a:xfrm>
          <a:prstGeom prst="ellipse">
            <a:avLst/>
          </a:prstGeom>
          <a:solidFill>
            <a:srgbClr val="FF0000">
              <a:alpha val="10196"/>
            </a:srgbClr>
          </a:solidFill>
          <a:ln w="127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23528" y="4509120"/>
            <a:ext cx="1098378" cy="1819364"/>
            <a:chOff x="328290" y="5587529"/>
            <a:chExt cx="1098378" cy="1675350"/>
          </a:xfrm>
        </p:grpSpPr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28290" y="6739659"/>
              <a:ext cx="10983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  <a:ea typeface="Geneva" charset="-128"/>
                </a:defRPr>
              </a:lvl9pPr>
            </a:lstStyle>
            <a:p>
              <a:pPr algn="ctr" eaLnBrk="1" hangingPunct="1"/>
              <a:r>
                <a:rPr lang="en-GB" sz="1400" b="1" dirty="0">
                  <a:solidFill>
                    <a:srgbClr val="CC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Details of </a:t>
              </a:r>
              <a:br>
                <a:rPr lang="en-GB" sz="1400" b="1" dirty="0">
                  <a:solidFill>
                    <a:srgbClr val="CC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1400" b="1" dirty="0">
                  <a:solidFill>
                    <a:srgbClr val="CC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interaction</a:t>
              </a:r>
              <a:endParaRPr lang="en-US" sz="1400" b="1" dirty="0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832346" y="5587529"/>
              <a:ext cx="24904" cy="1080122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95736" y="3429000"/>
            <a:ext cx="2254270" cy="3024336"/>
            <a:chOff x="2381851" y="5104351"/>
            <a:chExt cx="2326278" cy="2035386"/>
          </a:xfrm>
        </p:grpSpPr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381851" y="6616517"/>
              <a:ext cx="23262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ctr" eaLnBrk="1" hangingPunct="1">
                <a:defRPr sz="1400" b="1">
                  <a:solidFill>
                    <a:srgbClr val="CC3300"/>
                  </a:solidFill>
                  <a:latin typeface="HelveticaNeueLT Pro 45 Lt" pitchFamily="34" charset="0"/>
                  <a:ea typeface="Geneva" charset="-128"/>
                </a:defRPr>
              </a:lvl1pPr>
              <a:lvl2pPr marL="742950" indent="-285750">
                <a:defRPr sz="2200">
                  <a:latin typeface="Arial" charset="0"/>
                  <a:ea typeface="Geneva" charset="-128"/>
                </a:defRPr>
              </a:lvl2pPr>
              <a:lvl3pPr marL="1143000" indent="-228600">
                <a:defRPr sz="2200">
                  <a:latin typeface="Arial" charset="0"/>
                  <a:ea typeface="Geneva" charset="-128"/>
                </a:defRPr>
              </a:lvl3pPr>
              <a:lvl4pPr marL="1600200" indent="-228600">
                <a:defRPr sz="2200">
                  <a:latin typeface="Arial" charset="0"/>
                  <a:ea typeface="Geneva" charset="-128"/>
                </a:defRPr>
              </a:lvl4pPr>
              <a:lvl5pPr marL="2057400" indent="-228600">
                <a:defRPr sz="2200"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9pPr>
            </a:lstStyle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Link to external resource</a:t>
              </a:r>
            </a:p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GB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UniProtKB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2525867" y="5104351"/>
              <a:ext cx="936104" cy="151216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</p:grp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2060131" y="3238209"/>
            <a:ext cx="360040" cy="144015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127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67945" y="4437112"/>
            <a:ext cx="3744415" cy="2034805"/>
            <a:chOff x="1085707" y="4888329"/>
            <a:chExt cx="3744415" cy="2034804"/>
          </a:xfrm>
        </p:grpSpPr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1733778" y="6184469"/>
              <a:ext cx="309634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ctr" eaLnBrk="1" hangingPunct="1">
                <a:defRPr sz="1400" b="1">
                  <a:solidFill>
                    <a:srgbClr val="CC3300"/>
                  </a:solidFill>
                  <a:latin typeface="HelveticaNeueLT Pro 45 Lt" pitchFamily="34" charset="0"/>
                  <a:ea typeface="Geneva" charset="-128"/>
                </a:defRPr>
              </a:lvl1pPr>
              <a:lvl2pPr marL="742950" indent="-285750">
                <a:defRPr sz="2200">
                  <a:latin typeface="Arial" charset="0"/>
                  <a:ea typeface="Geneva" charset="-128"/>
                </a:defRPr>
              </a:lvl2pPr>
              <a:lvl3pPr marL="1143000" indent="-228600">
                <a:defRPr sz="2200">
                  <a:latin typeface="Arial" charset="0"/>
                  <a:ea typeface="Geneva" charset="-128"/>
                </a:defRPr>
              </a:lvl3pPr>
              <a:lvl4pPr marL="1600200" indent="-228600">
                <a:defRPr sz="2200">
                  <a:latin typeface="Arial" charset="0"/>
                  <a:ea typeface="Geneva" charset="-128"/>
                </a:defRPr>
              </a:lvl4pPr>
              <a:lvl5pPr marL="2057400" indent="-228600">
                <a:defRPr sz="2200">
                  <a:latin typeface="Arial" charset="0"/>
                  <a:ea typeface="Genev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latin typeface="Arial" charset="0"/>
                  <a:ea typeface="Geneva" charset="-128"/>
                </a:defRPr>
              </a:lvl9pPr>
            </a:lstStyle>
            <a:p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Details about controlled vocabulary term describing interaction detection method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>
              <a:off x="1085707" y="4888329"/>
              <a:ext cx="1080120" cy="1440159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>
                <a:cs typeface="Arial" panose="020B0604020202020204" pitchFamily="34" charset="0"/>
              </a:endParaRPr>
            </a:p>
          </p:txBody>
        </p:sp>
      </p:grp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3203848" y="4229499"/>
            <a:ext cx="1152128" cy="167093"/>
          </a:xfrm>
          <a:prstGeom prst="roundRect">
            <a:avLst>
              <a:gd name="adj" fmla="val 16667"/>
            </a:avLst>
          </a:prstGeom>
          <a:solidFill>
            <a:srgbClr val="FF0000">
              <a:alpha val="10196"/>
            </a:srgbClr>
          </a:solidFill>
          <a:ln w="127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9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"/>
</p:tagLst>
</file>

<file path=ppt/theme/theme1.xml><?xml version="1.0" encoding="utf-8"?>
<a:theme xmlns:a="http://schemas.openxmlformats.org/drawingml/2006/main" name="ppt9ECE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8764</TotalTime>
  <Words>698</Words>
  <Application>Microsoft Office PowerPoint</Application>
  <PresentationFormat>On-screen Show (4:3)</PresentationFormat>
  <Paragraphs>156</Paragraphs>
  <Slides>22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MS PGothic</vt:lpstr>
      <vt:lpstr>Arial</vt:lpstr>
      <vt:lpstr>Calibri</vt:lpstr>
      <vt:lpstr>Geneva</vt:lpstr>
      <vt:lpstr>HelveticaNeueLT Pro 35 Th</vt:lpstr>
      <vt:lpstr>HelveticaNeueLT Pro 45 Lt</vt:lpstr>
      <vt:lpstr>Times New Roman</vt:lpstr>
      <vt:lpstr>Verdana</vt:lpstr>
      <vt:lpstr>Wingdings</vt:lpstr>
      <vt:lpstr>ヒラギノ角ゴ Pro W3</vt:lpstr>
      <vt:lpstr>ppt9ECE.tmp</vt:lpstr>
      <vt:lpstr>IntAct:  The molecular interactions database at the EBI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 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 k</dc:creator>
  <cp:lastModifiedBy>Christopher Taylor (TGAC)</cp:lastModifiedBy>
  <cp:revision>538</cp:revision>
  <cp:lastPrinted>2013-04-23T16:04:19Z</cp:lastPrinted>
  <dcterms:created xsi:type="dcterms:W3CDTF">2010-02-04T09:26:14Z</dcterms:created>
  <dcterms:modified xsi:type="dcterms:W3CDTF">2016-07-25T11:53:43Z</dcterms:modified>
</cp:coreProperties>
</file>